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306" r:id="rId4"/>
    <p:sldId id="307" r:id="rId5"/>
    <p:sldId id="261" r:id="rId6"/>
    <p:sldId id="312" r:id="rId7"/>
    <p:sldId id="263" r:id="rId8"/>
    <p:sldId id="308" r:id="rId9"/>
    <p:sldId id="30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6" r:id="rId18"/>
    <p:sldId id="297" r:id="rId19"/>
    <p:sldId id="298" r:id="rId20"/>
    <p:sldId id="313" r:id="rId21"/>
    <p:sldId id="299" r:id="rId22"/>
    <p:sldId id="274" r:id="rId23"/>
    <p:sldId id="275" r:id="rId24"/>
    <p:sldId id="276" r:id="rId25"/>
    <p:sldId id="277" r:id="rId26"/>
    <p:sldId id="278" r:id="rId27"/>
    <p:sldId id="300" r:id="rId28"/>
    <p:sldId id="279" r:id="rId29"/>
    <p:sldId id="280" r:id="rId30"/>
    <p:sldId id="283" r:id="rId31"/>
    <p:sldId id="301" r:id="rId32"/>
    <p:sldId id="305" r:id="rId33"/>
    <p:sldId id="281" r:id="rId34"/>
    <p:sldId id="282" r:id="rId35"/>
    <p:sldId id="302" r:id="rId36"/>
    <p:sldId id="284" r:id="rId37"/>
    <p:sldId id="285" r:id="rId38"/>
    <p:sldId id="286" r:id="rId39"/>
    <p:sldId id="287" r:id="rId40"/>
    <p:sldId id="303" r:id="rId41"/>
    <p:sldId id="304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10" r:id="rId50"/>
    <p:sldId id="311" r:id="rId51"/>
    <p:sldId id="259" r:id="rId52"/>
    <p:sldId id="295" r:id="rId5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6218" autoAdjust="0"/>
  </p:normalViewPr>
  <p:slideViewPr>
    <p:cSldViewPr>
      <p:cViewPr varScale="1">
        <p:scale>
          <a:sx n="50" d="100"/>
          <a:sy n="50" d="100"/>
        </p:scale>
        <p:origin x="-17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D2A7E-4974-4D85-BA47-28831685B59B}" type="datetimeFigureOut">
              <a:rPr lang="de-DE" smtClean="0"/>
              <a:t>22.07.2015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59C2-1D94-45D7-82CC-D928090A88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54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Internet_Protoco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Telemetrie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M2MUbiquitous Computing</a:t>
            </a:r>
            <a:endParaRPr lang="de-DE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Erfassung ihres Zustand, Umgebung, Übertragung, Auswertung, Austausch untereinander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1210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Firmware: Software eingebettet in Gerät</a:t>
            </a:r>
            <a:r>
              <a:rPr lang="de-DE" baseline="0" dirty="0" smtClean="0"/>
              <a:t> (z.B. Flashspeicher)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2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</a:p>
          <a:p>
            <a:pPr marL="171450" indent="-171450">
              <a:buFontTx/>
              <a:buChar char="-"/>
            </a:pPr>
            <a:r>
              <a:rPr lang="de-DE" i="1" dirty="0" smtClean="0"/>
              <a:t>Firewalls: MAC-Filter/</a:t>
            </a:r>
            <a:r>
              <a:rPr lang="de-DE" i="1" baseline="0" dirty="0" smtClean="0"/>
              <a:t> </a:t>
            </a:r>
            <a:r>
              <a:rPr lang="de-DE" i="1" dirty="0" smtClean="0"/>
              <a:t>Paketfilter (IP </a:t>
            </a:r>
            <a:r>
              <a:rPr lang="de-DE" i="1" dirty="0" smtClean="0">
                <a:sym typeface="Wingdings" pitchFamily="2" charset="2"/>
              </a:rPr>
              <a:t> doof</a:t>
            </a:r>
            <a:r>
              <a:rPr lang="de-DE" i="1" dirty="0" smtClean="0"/>
              <a:t>),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Application</a:t>
            </a:r>
            <a:r>
              <a:rPr lang="de-DE" dirty="0" smtClean="0"/>
              <a:t> Filter: Analyse der Nutzlast nach bekannten Angriffen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i="1" dirty="0" err="1" smtClean="0"/>
              <a:t>Advanced</a:t>
            </a:r>
            <a:r>
              <a:rPr lang="de-DE" i="1" dirty="0" smtClean="0"/>
              <a:t> Encryption Standard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168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Beschränkt in</a:t>
            </a:r>
            <a:r>
              <a:rPr lang="de-DE" baseline="0" dirty="0" smtClean="0"/>
              <a:t> der Rechenfähigkeit</a:t>
            </a:r>
          </a:p>
          <a:p>
            <a:r>
              <a:rPr lang="de-DE" baseline="0" dirty="0" smtClean="0"/>
              <a:t>Beschränkt in ihrem Energieverbrauch</a:t>
            </a:r>
          </a:p>
          <a:p>
            <a:r>
              <a:rPr lang="de-DE" baseline="0" dirty="0" smtClean="0"/>
              <a:t>Zeitlicher Druck!</a:t>
            </a:r>
          </a:p>
          <a:p>
            <a:r>
              <a:rPr lang="de-DE" baseline="0" dirty="0" smtClean="0"/>
              <a:t>Zertifiziert von Dritten!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486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de-DE" dirty="0" smtClean="0"/>
              <a:t>Neue Verwundbarkeiten!</a:t>
            </a:r>
          </a:p>
          <a:p>
            <a:pPr marL="228600" indent="-228600">
              <a:buAutoNum type="arabicParenR"/>
            </a:pPr>
            <a:r>
              <a:rPr lang="de-DE" dirty="0" smtClean="0"/>
              <a:t>Computerviren (Tante Erna Beispiel)</a:t>
            </a:r>
          </a:p>
          <a:p>
            <a:pPr marL="228600" indent="-228600">
              <a:buAutoNum type="arabicParenR"/>
            </a:pPr>
            <a:r>
              <a:rPr lang="de-DE" dirty="0" smtClean="0"/>
              <a:t>Patches</a:t>
            </a:r>
            <a:r>
              <a:rPr lang="de-DE" baseline="0" dirty="0" smtClean="0"/>
              <a:t> Probleme -&gt; Eingriff in Geräte, nächste Folie</a:t>
            </a:r>
          </a:p>
          <a:p>
            <a:pPr marL="228600" indent="-228600">
              <a:buAutoNum type="arabicParenR"/>
            </a:pPr>
            <a:r>
              <a:rPr lang="de-DE" baseline="0" dirty="0" smtClean="0"/>
              <a:t>Usability, Verfügbarkeit, Latenzen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71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Zertifizierung unter Umständen</a:t>
            </a:r>
            <a:r>
              <a:rPr lang="de-DE" baseline="0" dirty="0" smtClean="0"/>
              <a:t> ungültig!</a:t>
            </a:r>
          </a:p>
          <a:p>
            <a:r>
              <a:rPr lang="de-DE" baseline="0" dirty="0" smtClean="0"/>
              <a:t>Latenzen = blöd</a:t>
            </a:r>
          </a:p>
          <a:p>
            <a:r>
              <a:rPr lang="de-DE" baseline="0" dirty="0" smtClean="0"/>
              <a:t>Physikalischer Angriff, verändern der Hardwarekomponenten, hinzufügen/entfernen von Bauteilen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10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10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SaaS:</a:t>
            </a:r>
            <a:r>
              <a:rPr lang="de-DE" baseline="0" dirty="0" smtClean="0"/>
              <a:t> Salesforce</a:t>
            </a:r>
          </a:p>
          <a:p>
            <a:r>
              <a:rPr lang="de-DE" baseline="0" dirty="0" smtClean="0"/>
              <a:t>PaaS: Heroku</a:t>
            </a:r>
          </a:p>
          <a:p>
            <a:r>
              <a:rPr lang="de-DE" baseline="0" dirty="0" smtClean="0"/>
              <a:t>IaaS: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 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9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90%</a:t>
            </a:r>
            <a:r>
              <a:rPr lang="de-DE" baseline="0" dirty="0" smtClean="0"/>
              <a:t>: der Geräte sammelten mind. Eine pers. Info (via Devise, Cloud, Mobile App)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60%: anfällig für Cross-Site-Scripting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80%: sehr schwache Passwörter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Anfällig für Account </a:t>
            </a:r>
            <a:r>
              <a:rPr lang="de-DE" baseline="0" dirty="0" err="1" smtClean="0"/>
              <a:t>Enumeration</a:t>
            </a: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70%: Unverschlüsselte Netzwerk Services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de-DE" dirty="0" smtClean="0"/>
              <a:t>Vielfalt der </a:t>
            </a:r>
            <a:r>
              <a:rPr lang="de-DE" dirty="0" err="1" smtClean="0"/>
              <a:t>IoT</a:t>
            </a:r>
            <a:r>
              <a:rPr lang="de-DE" dirty="0" smtClean="0"/>
              <a:t>-Geräte erhöht Angriffsfläche für </a:t>
            </a:r>
            <a:r>
              <a:rPr lang="de-DE" dirty="0" err="1" smtClean="0"/>
              <a:t>Exploits</a:t>
            </a:r>
            <a:r>
              <a:rPr lang="de-DE" dirty="0" smtClean="0"/>
              <a:t> und Malware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de-DE" baseline="0" dirty="0" smtClean="0"/>
              <a:t>Gründe: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Schnelle Markeinführung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Begrenzte Ressourcen</a:t>
            </a:r>
          </a:p>
          <a:p>
            <a:pPr marL="171450" indent="-171450">
              <a:buFont typeface="Arial" pitchFamily="34" charset="0"/>
              <a:buChar char="•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914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Private Cloud: interne Kommunikation</a:t>
            </a:r>
          </a:p>
          <a:p>
            <a:r>
              <a:rPr lang="de-DE" dirty="0" smtClean="0"/>
              <a:t>Public</a:t>
            </a:r>
            <a:r>
              <a:rPr lang="de-DE" baseline="0" dirty="0" smtClean="0"/>
              <a:t> Cloud: für Kunden, Schnittstellen werden zur Verfügung gestellt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415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256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4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Server schalten sich aus, falls unberechtiger Zugriff</a:t>
            </a:r>
          </a:p>
          <a:p>
            <a:r>
              <a:rPr lang="de-DE" dirty="0" smtClean="0"/>
              <a:t>Daten aus dem flüchtigen</a:t>
            </a:r>
            <a:r>
              <a:rPr lang="de-DE" baseline="0" dirty="0" smtClean="0"/>
              <a:t> Speicher nicht vorhanden</a:t>
            </a:r>
          </a:p>
          <a:p>
            <a:r>
              <a:rPr lang="de-DE" baseline="0" dirty="0" smtClean="0"/>
              <a:t>Alles verschlüsselt, Angreifer hat keinen Anhaltspunkt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740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Schlüssel werden</a:t>
            </a:r>
            <a:r>
              <a:rPr lang="de-DE" baseline="0" dirty="0" smtClean="0"/>
              <a:t> verwendet, die gewisse Attribute oder Eigenschaften benutzen</a:t>
            </a:r>
          </a:p>
          <a:p>
            <a:r>
              <a:rPr lang="de-DE" baseline="0" dirty="0" smtClean="0"/>
              <a:t>Zugriffsberechtigungen können direkt in die Daten oder krypt. Schlüssel kodiert werden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Enrollment von Zertifikaten, welche in Gruppen verteilt werden können (AD)</a:t>
            </a:r>
          </a:p>
          <a:p>
            <a:r>
              <a:rPr lang="de-DE" dirty="0" smtClean="0"/>
              <a:t>Gruppenzugehörigkeit,</a:t>
            </a:r>
            <a:r>
              <a:rPr lang="de-DE" baseline="0" dirty="0" smtClean="0"/>
              <a:t> darfst zugreifen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855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Symmetric Searchable Encryption,</a:t>
            </a:r>
            <a:r>
              <a:rPr lang="de-DE" baseline="0" dirty="0" smtClean="0"/>
              <a:t> Asymmetric Searchable Encryption</a:t>
            </a:r>
          </a:p>
          <a:p>
            <a:endParaRPr lang="de-DE" baseline="0" dirty="0" smtClean="0"/>
          </a:p>
          <a:p>
            <a:r>
              <a:rPr lang="de-DE" baseline="0" dirty="0" smtClean="0"/>
              <a:t>Secure Index: Client setzt einen Index, verschlüsselt und schickt den Index zum Server</a:t>
            </a:r>
          </a:p>
          <a:p>
            <a:r>
              <a:rPr lang="de-DE" baseline="0" dirty="0" smtClean="0"/>
              <a:t>Damit gesucht werden kann, muss Client eine Trapdoor für w schicken</a:t>
            </a:r>
          </a:p>
          <a:p>
            <a:r>
              <a:rPr lang="de-DE" baseline="0" dirty="0" smtClean="0"/>
              <a:t>Server kann dann die pointer finden und den Datensatz zurückschicken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348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System on a Chip</a:t>
            </a:r>
          </a:p>
          <a:p>
            <a:r>
              <a:rPr lang="de-DE" dirty="0" smtClean="0"/>
              <a:t>Speicherung der Schlüssel</a:t>
            </a:r>
            <a:r>
              <a:rPr lang="de-DE" baseline="0" dirty="0" smtClean="0"/>
              <a:t> im Secure ROM, nochmals verschlüsselt mit z.B. AES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04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Identifikation von Geräten, Authentifikation zur</a:t>
            </a:r>
            <a:r>
              <a:rPr lang="de-DE" baseline="0" dirty="0" smtClean="0"/>
              <a:t> Kommunikation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5581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6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Heizung: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smtClean="0"/>
              <a:t>Passwortübertragung im </a:t>
            </a:r>
            <a:r>
              <a:rPr lang="de-DE" baseline="0" dirty="0" smtClean="0"/>
              <a:t>Klartext</a:t>
            </a:r>
            <a:endParaRPr lang="de-DE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de-DE" baseline="0" dirty="0" smtClean="0"/>
              <a:t>Smart TV: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TV-Signal durch ein eigenes ersetzen (sehr schwierig)</a:t>
            </a:r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DNS </a:t>
            </a:r>
            <a:r>
              <a:rPr lang="de-DE" baseline="0" dirty="0" err="1" smtClean="0"/>
              <a:t>Poisening</a:t>
            </a:r>
            <a:endParaRPr lang="de-DE" baseline="0" dirty="0" smtClean="0"/>
          </a:p>
          <a:p>
            <a:pPr marL="628650" lvl="1" indent="-171450">
              <a:buFont typeface="Symbol" pitchFamily="18" charset="2"/>
              <a:buChar char="-"/>
            </a:pPr>
            <a:r>
              <a:rPr lang="de-DE" baseline="0" dirty="0" smtClean="0"/>
              <a:t>Man-in-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-</a:t>
            </a:r>
            <a:r>
              <a:rPr lang="de-DE" baseline="0" dirty="0" err="1" smtClean="0"/>
              <a:t>Middle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96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997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Lange,</a:t>
            </a:r>
            <a:r>
              <a:rPr lang="de-DE" baseline="0" dirty="0" smtClean="0"/>
              <a:t> Komplexe Passwörter Pflicht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r>
              <a:rPr lang="de-DE" dirty="0" smtClean="0"/>
              <a:t>: Rausfinden, ob Username existiert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err="1" smtClean="0"/>
              <a:t>Privilege</a:t>
            </a:r>
            <a:r>
              <a:rPr lang="de-DE" dirty="0" smtClean="0"/>
              <a:t> </a:t>
            </a:r>
            <a:r>
              <a:rPr lang="de-DE" dirty="0" err="1" smtClean="0"/>
              <a:t>Escalation</a:t>
            </a:r>
            <a:r>
              <a:rPr lang="de-DE" dirty="0" smtClean="0"/>
              <a:t>(z.B. User</a:t>
            </a:r>
            <a:r>
              <a:rPr lang="de-DE" baseline="0" dirty="0" smtClean="0"/>
              <a:t> wird </a:t>
            </a:r>
            <a:r>
              <a:rPr lang="de-DE" baseline="0" dirty="0" err="1" smtClean="0"/>
              <a:t>root</a:t>
            </a:r>
            <a:r>
              <a:rPr lang="de-DE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de-DE" dirty="0" smtClean="0"/>
              <a:t>XSS: Ausführen von bösartigem Code in vertrauenswürdigem </a:t>
            </a:r>
            <a:r>
              <a:rPr lang="de-DE" dirty="0" err="1" smtClean="0"/>
              <a:t>Context</a:t>
            </a:r>
            <a:endParaRPr lang="de-DE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12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-UPnP (Universal Plug </a:t>
            </a:r>
            <a:r>
              <a:rPr lang="de-DE" dirty="0" err="1" smtClean="0"/>
              <a:t>and</a:t>
            </a:r>
            <a:r>
              <a:rPr lang="de-DE" dirty="0" smtClean="0"/>
              <a:t> Play): herstellerübergreifenden Ansteuerung von über </a:t>
            </a:r>
            <a:r>
              <a:rPr lang="de-DE" dirty="0" smtClean="0">
                <a:hlinkClick r:id="rId3" tooltip="Internet Protocol"/>
              </a:rPr>
              <a:t>IP</a:t>
            </a:r>
            <a:r>
              <a:rPr lang="de-DE" dirty="0" smtClean="0"/>
              <a:t>-basiertes Netzwerk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1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SSL - </a:t>
            </a:r>
            <a:r>
              <a:rPr lang="de-DE" i="1" dirty="0" smtClean="0"/>
              <a:t>Secure Sockets Layer </a:t>
            </a:r>
          </a:p>
          <a:p>
            <a:r>
              <a:rPr lang="de-DE" i="1" dirty="0" smtClean="0"/>
              <a:t>TLS – Nachfolger von SSL (seit Version 3.0)</a:t>
            </a:r>
            <a:endParaRPr lang="de-DE" dirty="0" smtClean="0"/>
          </a:p>
          <a:p>
            <a:r>
              <a:rPr lang="de-DE" dirty="0" err="1" smtClean="0"/>
              <a:t>OpenSSL</a:t>
            </a:r>
            <a:r>
              <a:rPr lang="de-DE" dirty="0" smtClean="0"/>
              <a:t> verwendet AES (</a:t>
            </a:r>
            <a:r>
              <a:rPr lang="de-DE" dirty="0" err="1" smtClean="0"/>
              <a:t>Advanced</a:t>
            </a:r>
            <a:r>
              <a:rPr lang="de-DE" dirty="0" smtClean="0"/>
              <a:t> Encryption Standard)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7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ARTE</a:t>
            </a:r>
            <a:r>
              <a:rPr lang="de-DE" baseline="0" dirty="0" smtClean="0"/>
              <a:t>  IST DIE GEILSTE SAU!!!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735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Wo sollen Daten besser gespeichert werden?</a:t>
            </a:r>
          </a:p>
          <a:p>
            <a:r>
              <a:rPr lang="de-DE" dirty="0" smtClean="0"/>
              <a:t>Antwort: geht kaum, da wenig Ressourcen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C59C2-1D94-45D7-82CC-D928090A88D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58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4616450"/>
            <a:ext cx="6467475" cy="1057275"/>
          </a:xfrm>
        </p:spPr>
        <p:txBody>
          <a:bodyPr lIns="360000"/>
          <a:lstStyle>
            <a:lvl1pPr>
              <a:defRPr sz="2000" b="1" smtClean="0">
                <a:solidFill>
                  <a:srgbClr val="0066CC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b="1"/>
            </a:lvl1pPr>
          </a:lstStyle>
          <a:p>
            <a:endParaRPr lang="de-DE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60350" y="295275"/>
            <a:ext cx="4321175" cy="281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Artemij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Voskobojnikov</a:t>
            </a: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 und Benjamin </a:t>
            </a:r>
            <a:r>
              <a:rPr lang="de-DE" sz="1000" b="1" dirty="0" err="1" smtClean="0">
                <a:solidFill>
                  <a:srgbClr val="5F5F5F"/>
                </a:solidFill>
                <a:cs typeface="Arial" charset="0"/>
              </a:rPr>
              <a:t>Swiers</a:t>
            </a:r>
            <a:endParaRPr lang="de-DE" sz="1000" b="1" dirty="0" smtClean="0">
              <a:solidFill>
                <a:srgbClr val="5F5F5F"/>
              </a:solidFill>
              <a:cs typeface="Arial" charset="0"/>
            </a:endParaRP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1000" b="1" dirty="0" smtClean="0">
                <a:solidFill>
                  <a:srgbClr val="5F5F5F"/>
                </a:solidFill>
                <a:cs typeface="Arial" charset="0"/>
              </a:rPr>
              <a:t>Seminar</a:t>
            </a:r>
            <a:r>
              <a:rPr lang="de-DE" sz="1000" b="1" baseline="0" dirty="0" smtClean="0">
                <a:solidFill>
                  <a:srgbClr val="5F5F5F"/>
                </a:solidFill>
                <a:cs typeface="Arial" charset="0"/>
              </a:rPr>
              <a:t> IT-Sicherheit, 2015</a:t>
            </a:r>
            <a:endParaRPr lang="de-DE" sz="1000" b="1" dirty="0">
              <a:solidFill>
                <a:srgbClr val="5F5F5F"/>
              </a:solidFill>
              <a:cs typeface="Arial" charset="0"/>
            </a:endParaRPr>
          </a:p>
        </p:txBody>
      </p:sp>
      <p:pic>
        <p:nvPicPr>
          <p:cNvPr id="45064" name="Picture 24" descr="Logo_RGB_300d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732588" y="838200"/>
            <a:ext cx="2160587" cy="547846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838200"/>
            <a:ext cx="6329363" cy="547846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78953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361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2266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0825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08163"/>
            <a:ext cx="4244975" cy="4508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3909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953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3208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676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443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Absicherung des Internets der Dinge, 24.07.2015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596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0" y="6665913"/>
            <a:ext cx="9144000" cy="19208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619250"/>
            <a:ext cx="864235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946150"/>
            <a:ext cx="86423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7610475" y="6627813"/>
            <a:ext cx="1227138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67E7406-116B-40E1-B902-0A9893E95A01}" type="slidenum">
              <a:rPr lang="de-DE" sz="1000" b="1">
                <a:solidFill>
                  <a:srgbClr val="5F5F5F"/>
                </a:solidFill>
              </a:rPr>
              <a:pPr algn="r">
                <a:defRPr/>
              </a:pPr>
              <a:t>‹Nr.›</a:t>
            </a:fld>
            <a:endParaRPr lang="de-DE" sz="1000" b="1">
              <a:solidFill>
                <a:srgbClr val="5F5F5F"/>
              </a:solidFill>
            </a:endParaRPr>
          </a:p>
        </p:txBody>
      </p:sp>
      <p:sp>
        <p:nvSpPr>
          <p:cNvPr id="32768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29400"/>
            <a:ext cx="59769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r>
              <a:rPr lang="de-DE" dirty="0" smtClean="0"/>
              <a:t>Absicherung des Internets der Dinge, 24.07.2015</a:t>
            </a:r>
            <a:endParaRPr lang="de-DE" dirty="0"/>
          </a:p>
        </p:txBody>
      </p:sp>
      <p:pic>
        <p:nvPicPr>
          <p:cNvPr id="2056" name="Picture 24" descr="Logo_RGB_300dpi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44463"/>
            <a:ext cx="2138362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defRPr>
          <a:solidFill>
            <a:srgbClr val="000000"/>
          </a:solidFill>
          <a:latin typeface="+mn-lt"/>
          <a:ea typeface="+mn-ea"/>
          <a:cs typeface="+mn-cs"/>
        </a:defRPr>
      </a:lvl1pPr>
      <a:lvl2pPr marL="3556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2pPr>
      <a:lvl3pPr marL="723900" indent="-1889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3pPr>
      <a:lvl4pPr marL="107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4pPr>
      <a:lvl5pPr marL="14351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rgbClr val="000000"/>
        </a:buClr>
        <a:buChar char="-"/>
        <a:defRPr>
          <a:solidFill>
            <a:srgbClr val="000000"/>
          </a:solidFill>
          <a:latin typeface="+mn-lt"/>
        </a:defRPr>
      </a:lvl5pPr>
      <a:lvl6pPr marL="18923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6pPr>
      <a:lvl7pPr marL="23495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7pPr>
      <a:lvl8pPr marL="28067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8pPr>
      <a:lvl9pPr marL="3263900" indent="-176213" algn="l" rtl="0" eaLnBrk="1" fontAlgn="base" hangingPunct="1">
        <a:lnSpc>
          <a:spcPct val="102000"/>
        </a:lnSpc>
        <a:spcBef>
          <a:spcPts val="500"/>
        </a:spcBef>
        <a:spcAft>
          <a:spcPct val="0"/>
        </a:spcAft>
        <a:buClr>
          <a:schemeClr val="tx1"/>
        </a:buClr>
        <a:buSzPct val="90000"/>
        <a:buChar char="-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de/88200176/hp-findet-250-schwachstellen-zehn-geraeten-fuers-internet-der-ding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0B52IUvO0LP6ON2VzZVFkNGF6aVE/view?pli=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ndriver.com/whitepapers/security-in-the-internet-of-things/wr_security-in-the-internet-of-things.pdf" TargetMode="External"/><Relationship Id="rId7" Type="http://schemas.openxmlformats.org/officeDocument/2006/relationships/hyperlink" Target="http://studiopresence.com/client/verayo/technology" TargetMode="External"/><Relationship Id="rId2" Type="http://schemas.openxmlformats.org/officeDocument/2006/relationships/hyperlink" Target="http://people.csail.mit.edu/rudolph/Teaching/Lectures/Security/Lecture-Security-PUFs-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40.de/wp/wp-content/uploads/2015/04/IT-Sicherheit-und-Industrie-4.0.pdf" TargetMode="External"/><Relationship Id="rId5" Type="http://schemas.openxmlformats.org/officeDocument/2006/relationships/hyperlink" Target="http://www.channelpartner.de/a/security-services-fuer-industrie-4-0,3044992" TargetMode="External"/><Relationship Id="rId4" Type="http://schemas.openxmlformats.org/officeDocument/2006/relationships/hyperlink" Target="https://eprint.iacr.org/2008/198.pdf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droidmag.de/wp-content/uploads/2013/05/Biometrics.jpg" TargetMode="External"/><Relationship Id="rId13" Type="http://schemas.openxmlformats.org/officeDocument/2006/relationships/hyperlink" Target="http://designshack.net/wp-content/uploads/lesson1.jpg" TargetMode="External"/><Relationship Id="rId3" Type="http://schemas.openxmlformats.org/officeDocument/2006/relationships/hyperlink" Target="http://www.heise.de/newsticker/meldung/Vaillant-Heizungen-mit-Sicherheits-Leck-1840919.html" TargetMode="External"/><Relationship Id="rId7" Type="http://schemas.openxmlformats.org/officeDocument/2006/relationships/hyperlink" Target="http://i.wfcdn.de/teaser/660/11753.jpg" TargetMode="External"/><Relationship Id="rId12" Type="http://schemas.openxmlformats.org/officeDocument/2006/relationships/hyperlink" Target="http://us.cdn4.123rf.com/168nwm/stokkete/stokkete1204/stokkete120400163/13410590-futuristische-anzeige-cloud-computing-touchscreen-schnittstelle.jpg" TargetMode="External"/><Relationship Id="rId2" Type="http://schemas.openxmlformats.org/officeDocument/2006/relationships/hyperlink" Target="http://www.n-droid.de/wp-content/uploads/2015/01/Internet-der-Ding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cdn.tweaktown.com/news/3/9/39828_01_fbi_investigates_reported_theft_of_1_2_billion_internet_credentials.jpg" TargetMode="External"/><Relationship Id="rId11" Type="http://schemas.openxmlformats.org/officeDocument/2006/relationships/hyperlink" Target="http://www.fruehgeborene-bildung.de/fotos/mainTitle/bi_neuesweb.png" TargetMode="External"/><Relationship Id="rId5" Type="http://schemas.openxmlformats.org/officeDocument/2006/relationships/hyperlink" Target="http://www.zdnet.de/88200176/hp-findet-250-schwachstellen-zehn-geraeten-fuers-internet-der-dinge/" TargetMode="External"/><Relationship Id="rId10" Type="http://schemas.openxmlformats.org/officeDocument/2006/relationships/hyperlink" Target="https://detektiv-lux.de/achtung-email-anbieter-stellen-ab-heute-auf-transportverschluesselung-um/" TargetMode="External"/><Relationship Id="rId4" Type="http://schemas.openxmlformats.org/officeDocument/2006/relationships/hyperlink" Target="http://www.stern.de/digital/homeentertainment/samsung-fernseher--smart-tv-kann-via-dvb-t-gehackt-werden-6190476.html" TargetMode="External"/><Relationship Id="rId9" Type="http://schemas.openxmlformats.org/officeDocument/2006/relationships/hyperlink" Target="http://www.nano-itdesign.de/imgs/netzwerke_1.jp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30.media.tumblr.com/tumblr_lqgee1v5fj1qaiwhyo1_500.png" TargetMode="External"/><Relationship Id="rId3" Type="http://schemas.openxmlformats.org/officeDocument/2006/relationships/hyperlink" Target="http://29.media.tumblr.com/tumblr_lqgee1v5fj1qaiwhyo2_500.png" TargetMode="External"/><Relationship Id="rId7" Type="http://schemas.openxmlformats.org/officeDocument/2006/relationships/hyperlink" Target="http://images.vogel.de/vogelonline/bdb/615200/615209/4.jpg" TargetMode="External"/><Relationship Id="rId2" Type="http://schemas.openxmlformats.org/officeDocument/2006/relationships/hyperlink" Target="https://www.bitkom.org/Presse/Pressegrafik/2015/M%C3%A4rz/150306_CloudMonitor/BITKOM-Grafik_Cloud_Computing(1)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oud-tresor.de/wp-content/themes/tresor/images/logo_trusted_cloud.jpg" TargetMode="External"/><Relationship Id="rId5" Type="http://schemas.openxmlformats.org/officeDocument/2006/relationships/hyperlink" Target="http://www.elektroniknet.de/typo3temp/pics/c_54ab7e406b.jpg" TargetMode="External"/><Relationship Id="rId4" Type="http://schemas.openxmlformats.org/officeDocument/2006/relationships/hyperlink" Target="http://images.vogel.de/vogelonline/bdb/732400/732402/26.jpg" TargetMode="External"/><Relationship Id="rId9" Type="http://schemas.openxmlformats.org/officeDocument/2006/relationships/hyperlink" Target="http://www.cs.berkeley.edu/~prabal/research/embedded/epic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Welche Mechanismen </a:t>
            </a:r>
            <a:r>
              <a:rPr lang="de-DE" dirty="0" smtClean="0"/>
              <a:t>können</a:t>
            </a:r>
            <a:endParaRPr lang="de-DE" dirty="0"/>
          </a:p>
          <a:p>
            <a:r>
              <a:rPr lang="de-DE" dirty="0"/>
              <a:t>auf limitierten </a:t>
            </a:r>
            <a:r>
              <a:rPr lang="de-DE" dirty="0" smtClean="0"/>
              <a:t>Geräten </a:t>
            </a:r>
            <a:r>
              <a:rPr lang="de-DE" dirty="0"/>
              <a:t>verwendet werden?</a:t>
            </a: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2409825" y="2579688"/>
            <a:ext cx="6477000" cy="1470025"/>
          </a:xfrm>
        </p:spPr>
        <p:txBody>
          <a:bodyPr/>
          <a:lstStyle/>
          <a:p>
            <a:r>
              <a:rPr lang="de-DE" dirty="0"/>
              <a:t>Absicherung des Internets der </a:t>
            </a:r>
            <a:r>
              <a:rPr lang="de-DE" dirty="0" smtClean="0"/>
              <a:t>Dinge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1979712" cy="174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57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4) Mangelnde Transportverschlüsselung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Unverschlüsselte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Führt potentiell zur Verletzung aller Schutzziele </a:t>
            </a:r>
          </a:p>
          <a:p>
            <a:pPr marL="285750" indent="-285750">
              <a:buFont typeface="Arial" pitchFamily="34" charset="0"/>
              <a:buChar char="•"/>
            </a:pPr>
            <a:endParaRPr lang="de-DE" b="1" dirty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Nutzung von Verschlüsselungsprotokollen(SSL,TLS)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nicht möglich, nutze andere (industrielle) standardisierte Verfahren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Sicherer Austausch von Schlüsseln über unsicheren Kanal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smtClean="0">
                <a:sym typeface="Wingdings" pitchFamily="2" charset="2"/>
              </a:rPr>
              <a:t>z.B. Diffie-Hellman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b="1" dirty="0" smtClean="0"/>
          </a:p>
          <a:p>
            <a:r>
              <a:rPr lang="de-DE" b="1" dirty="0" smtClean="0"/>
              <a:t>Aber</a:t>
            </a:r>
            <a:r>
              <a:rPr lang="de-DE" dirty="0" smtClean="0"/>
              <a:t>: Verschlüsselung der Daten kostet Energie </a:t>
            </a:r>
            <a:r>
              <a:rPr lang="de-DE" dirty="0" smtClean="0">
                <a:sym typeface="Wingdings" pitchFamily="2" charset="2"/>
              </a:rPr>
              <a:t> oft Dilemma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099" y="1412776"/>
            <a:ext cx="3072341" cy="2304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5) Datenschutz/ Privatsphäre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Verletzung der informationellen Selbstbestimmung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Sammeln von personenbezogenen 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Datenvermeidung </a:t>
            </a:r>
            <a:r>
              <a:rPr lang="de-DE" dirty="0"/>
              <a:t>und </a:t>
            </a:r>
            <a:r>
              <a:rPr lang="de-DE" dirty="0" smtClean="0"/>
              <a:t>Datensparsamkeit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Anonymisierung und </a:t>
            </a:r>
            <a:r>
              <a:rPr lang="de-DE" dirty="0" err="1" smtClean="0"/>
              <a:t>Pseudonymisierung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Wenn Speicherung erforderlich </a:t>
            </a:r>
            <a:r>
              <a:rPr lang="de-DE" dirty="0" smtClean="0">
                <a:sym typeface="Wingdings" pitchFamily="2" charset="2"/>
              </a:rPr>
              <a:t> Verschlüsselung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Nur autorisierte Subjekte dürfen Zugriff haben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28800"/>
            <a:ext cx="214469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6) Unsichere Cloud-Schnittstellen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 auf Anmeldedaten </a:t>
            </a:r>
            <a:r>
              <a:rPr lang="de-DE" dirty="0" smtClean="0">
                <a:sym typeface="Wingdings" pitchFamily="2" charset="2"/>
              </a:rPr>
              <a:t> Daten</a:t>
            </a:r>
            <a:endParaRPr lang="de-DE" dirty="0" smtClean="0"/>
          </a:p>
          <a:p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</a:t>
            </a:r>
            <a:r>
              <a:rPr lang="de-DE" dirty="0"/>
              <a:t>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</a:t>
            </a:r>
            <a:r>
              <a:rPr lang="de-DE" dirty="0"/>
              <a:t>nach 3-5 falschen </a:t>
            </a:r>
            <a:r>
              <a:rPr lang="de-DE" dirty="0" smtClean="0"/>
              <a:t>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Zwei-Faktor-Authentifizierung, </a:t>
            </a:r>
            <a:r>
              <a:rPr lang="de-DE" dirty="0"/>
              <a:t>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83" y="1916832"/>
            <a:ext cx="2569349" cy="1728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7) Unsichere Mobile-Interfaces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 </a:t>
            </a:r>
            <a:r>
              <a:rPr lang="de-DE" dirty="0" err="1"/>
              <a:t>Enumeration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Zugriff auf Anmeldedaten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Zwei-Faktor-Authentifizierung, wo möglich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512967"/>
            <a:ext cx="2914866" cy="19442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8) Unzureichendes Maß an Sicherheitskonfiguration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Granularität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Mangelnde Passwort-Sicherheitsoptionen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Sicherheits-Monitoring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Kein Sicherheits-</a:t>
            </a:r>
            <a:r>
              <a:rPr lang="de-DE" dirty="0" err="1" smtClean="0"/>
              <a:t>Logging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Trennung zwischen User und Admin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Möglichkeit der Datenverschlüsselung bieten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Starke Passwort-Richtlinien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Logging</a:t>
            </a:r>
            <a:r>
              <a:rPr lang="de-DE" dirty="0" smtClean="0"/>
              <a:t> von sicherheitsrelevanten Ereignissen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Monitoring von Handlungen</a:t>
            </a:r>
            <a:endParaRPr lang="de-D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2826209" cy="18617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9) Unsichere Software/ Firmware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Einspielen von Schadsoftware bei Updates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Firmware enthält sensitive 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durch veraltete Versionen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Privacy </a:t>
            </a:r>
            <a:r>
              <a:rPr lang="de-DE" dirty="0" err="1" smtClean="0"/>
              <a:t>by</a:t>
            </a:r>
            <a:r>
              <a:rPr lang="de-DE" dirty="0" smtClean="0"/>
              <a:t> Design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Update-Funktionalität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Verschlüsseltes Update-File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Übertragung der Updates über verschlüsselten Kanal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Update sollte signiert und verifiziert sein</a:t>
            </a:r>
            <a:endParaRPr lang="de-DE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164" y="1700808"/>
            <a:ext cx="3029161" cy="17232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10) Mangelnde physikalische Sicherheit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Zugang zu Daten über z.B. USB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Entwendung von Speichermedien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Speichermedium darf nicht leicht entfernbar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 auf diesem sollten verschlüsselt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Schnittstellen nur für autorisierte Handlungen verwendbar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Device muss schwer auseinandernehmbar sein</a:t>
            </a:r>
            <a:endParaRPr lang="de-DE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71" y="1556792"/>
            <a:ext cx="2871245" cy="19107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Smart Home - Anwendungsbereiche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25367"/>
            <a:ext cx="4320480" cy="470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3389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Sicherheitsrelevanz von Smart Home-Geräten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5" y="1619250"/>
            <a:ext cx="8145709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8276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Software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schon in Planung berücksichtigen (im Nachhinein oft schlecht)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Verschlüsselungen nach dem Stand der Technik (</a:t>
            </a:r>
            <a:r>
              <a:rPr lang="de-DE" dirty="0" smtClean="0"/>
              <a:t>z.B</a:t>
            </a:r>
            <a:r>
              <a:rPr lang="de-DE" dirty="0"/>
              <a:t>. </a:t>
            </a:r>
            <a:r>
              <a:rPr lang="de-DE" dirty="0" smtClean="0"/>
              <a:t>AES)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 smtClean="0"/>
              <a:t>Zugang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PKI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Gegenseitige Prüfung der Security </a:t>
            </a:r>
            <a:r>
              <a:rPr lang="de-DE" dirty="0" err="1" smtClean="0"/>
              <a:t>Policies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236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Was ist das Internet der Dinge?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Sicherheitsaspekte im </a:t>
            </a:r>
            <a:r>
              <a:rPr lang="de-DE" dirty="0" err="1" smtClean="0"/>
              <a:t>IoT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Smart Home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Industrie 4.0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6852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Sicherheitsmechanismen im Smart Home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leitungsgebundener Übertragung dem WLAN oder anderen Funk-Übertragungs-wegen vorzuziehen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Andernfalls in jedem Fall Verschlüsselung und lange, komplexe Passwörter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Intrusion </a:t>
            </a:r>
            <a:r>
              <a:rPr lang="de-DE" dirty="0" err="1" smtClean="0"/>
              <a:t>Detection</a:t>
            </a:r>
            <a:r>
              <a:rPr lang="de-DE" dirty="0" smtClean="0"/>
              <a:t>: Erkennung aktuell laufender Angriffe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Firewalls(z.B. mit </a:t>
            </a: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smtClean="0"/>
              <a:t>Filter)</a:t>
            </a:r>
            <a:endParaRPr lang="de-DE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Hardware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Bei Erkennung von Gefahr (unberechtigter Fremdzugriff, Manipulation, Sabotage etc.) </a:t>
            </a:r>
            <a:r>
              <a:rPr lang="de-DE" dirty="0">
                <a:sym typeface="Wingdings" pitchFamily="2" charset="2"/>
              </a:rPr>
              <a:t> Trennung vom </a:t>
            </a:r>
            <a:r>
              <a:rPr lang="de-DE" dirty="0" smtClean="0">
                <a:sym typeface="Wingdings" pitchFamily="2" charset="2"/>
              </a:rPr>
              <a:t>Internet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PUFS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304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946150"/>
            <a:ext cx="8785671" cy="1546746"/>
          </a:xfrm>
        </p:spPr>
        <p:txBody>
          <a:bodyPr/>
          <a:lstStyle/>
          <a:p>
            <a:pPr algn="ctr"/>
            <a:r>
              <a:rPr lang="de-DE" dirty="0" smtClean="0"/>
              <a:t>Welche Anwendung findet das </a:t>
            </a:r>
            <a:r>
              <a:rPr lang="de-DE" dirty="0" err="1" smtClean="0"/>
              <a:t>IoT</a:t>
            </a:r>
            <a:r>
              <a:rPr lang="de-DE" dirty="0" smtClean="0"/>
              <a:t> im </a:t>
            </a:r>
            <a:r>
              <a:rPr lang="de-DE" dirty="0"/>
              <a:t>i</a:t>
            </a:r>
            <a:r>
              <a:rPr lang="de-DE" dirty="0" smtClean="0"/>
              <a:t>ndustriellen Bereich?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79712" y="4941168"/>
            <a:ext cx="3816424" cy="1283913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93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/>
          <a:p>
            <a:r>
              <a:rPr lang="de-DE"/>
              <a:t>Titel, Datum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IKT-Bereiche in Unternehmen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Übliche Unterscheidung zwischen zwei Bereichen: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Produktions-IT (Controller o.ä.)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Business-IT (CMS, allgemeine Datenerfassung etc.)</a:t>
            </a:r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03" y="3861048"/>
            <a:ext cx="2968713" cy="210595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1" name="Picture 7" descr="https://fasab.files.wordpress.com/2012/05/image0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24" y="3356537"/>
            <a:ext cx="4336938" cy="26558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076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Industrie 4.0?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700" dirty="0" smtClean="0"/>
              <a:t>Industrie 4.0 vernetzt beide IT-Bereiche, es entstehen cyberphysikalische Systeme (CPS)</a:t>
            </a:r>
          </a:p>
          <a:p>
            <a:endParaRPr lang="de-DE" dirty="0"/>
          </a:p>
          <a:p>
            <a:r>
              <a:rPr lang="de-DE" dirty="0" smtClean="0"/>
              <a:t>CPS sind: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ihrer Rechenfähigkeit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Beschränkt in ihrem Energieverbrauch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Müssen rund um die Uhr ihre Aufgaben erfüllen (zeitlicher Druck)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Sind oftmals zertifiziert!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7256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Probleme verbergen sich dahinter?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itchFamily="2" charset="2"/>
              </a:rPr>
              <a:t>Vernetzung beider „Welten“ beherbergt Probleme aus beiden Bereichen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Neue Verwundbarkeiten und Probleme</a:t>
            </a:r>
          </a:p>
          <a:p>
            <a:endParaRPr lang="de-DE" dirty="0" smtClean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Computerviren der Desktop-PCs bereiten sich auf Produktionsanlagen aus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Sicherheitspatches können nicht ohne weiteres aufgespielt werden (zertifiziert)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Verschiedene Anforderungen an jeweiliges Untersystem</a:t>
            </a:r>
          </a:p>
          <a:p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035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genau?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Insbesondere Sicherheitsanforderungen verschieden (Umsetzung nicht trivial):</a:t>
            </a:r>
          </a:p>
          <a:p>
            <a:endParaRPr lang="de-DE" dirty="0" smtClean="0"/>
          </a:p>
          <a:p>
            <a:r>
              <a:rPr lang="de-DE" dirty="0" smtClean="0"/>
              <a:t>Firewalls, VPNs oder SSL/TLS nicht im Produktionsumfeld anwendbar, da dies möglicherweise einen Eingriff in die Komponenten benötigt </a:t>
            </a:r>
          </a:p>
          <a:p>
            <a:endParaRPr lang="de-DE" dirty="0">
              <a:sym typeface="Wingdings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Zertifizierung unter Umständen ungültig!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können dadurch Latenzen entstehen, was in vielen Fällen nicht akzeptabel ist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Angreifer können hier sogar physikalischen Zugriff auf die Geräte haben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77" y="4396251"/>
            <a:ext cx="1230663" cy="116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61017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Industrie 4.0 in einem Bild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50" y="2154693"/>
            <a:ext cx="57150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53631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8" name="Picture 4" descr="http://29.media.tumblr.com/tumblr_lqgee1v5fj1qaiwhyo2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59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Cloud-Computing ist in...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Titel, Datum</a:t>
            </a:r>
            <a:endParaRPr lang="de-DE" dirty="0"/>
          </a:p>
        </p:txBody>
      </p:sp>
      <p:pic>
        <p:nvPicPr>
          <p:cNvPr id="819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27" y="1619250"/>
            <a:ext cx="5674337" cy="46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9702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...es gibt aber auch Bedenken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29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48" y="1996194"/>
            <a:ext cx="6798258" cy="365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00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das Internet der Dinge (</a:t>
            </a:r>
            <a:r>
              <a:rPr lang="de-DE" dirty="0" err="1" smtClean="0"/>
              <a:t>IoT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Verknüpfung </a:t>
            </a:r>
            <a:r>
              <a:rPr lang="de-DE" b="1" dirty="0"/>
              <a:t>der virtuellen mit der </a:t>
            </a:r>
            <a:r>
              <a:rPr lang="de-DE" b="1" dirty="0" smtClean="0"/>
              <a:t>dinglichen Welt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 smtClean="0"/>
              <a:t>Dezentralität/</a:t>
            </a:r>
            <a:r>
              <a:rPr lang="de-DE" dirty="0" smtClean="0"/>
              <a:t> </a:t>
            </a:r>
            <a:r>
              <a:rPr lang="de-DE" b="1" dirty="0"/>
              <a:t>Modularität </a:t>
            </a:r>
            <a:r>
              <a:rPr lang="de-DE" dirty="0"/>
              <a:t>der Systeme und deren </a:t>
            </a:r>
            <a:r>
              <a:rPr lang="de-DE" b="1" dirty="0"/>
              <a:t>umfassende </a:t>
            </a:r>
            <a:r>
              <a:rPr lang="de-DE" b="1" dirty="0" smtClean="0"/>
              <a:t>Vernetzung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Einbettung </a:t>
            </a:r>
            <a:r>
              <a:rPr lang="de-DE" dirty="0" smtClean="0"/>
              <a:t>von Hardware </a:t>
            </a:r>
            <a:r>
              <a:rPr lang="de-DE" dirty="0"/>
              <a:t>und S</a:t>
            </a:r>
            <a:r>
              <a:rPr lang="de-DE" dirty="0" smtClean="0"/>
              <a:t>oftware </a:t>
            </a:r>
            <a:r>
              <a:rPr lang="de-DE" b="1" dirty="0"/>
              <a:t>in </a:t>
            </a:r>
            <a:r>
              <a:rPr lang="de-DE" b="1" dirty="0" smtClean="0"/>
              <a:t>Geräte </a:t>
            </a:r>
            <a:r>
              <a:rPr lang="de-DE" dirty="0"/>
              <a:t>und </a:t>
            </a:r>
            <a:r>
              <a:rPr lang="de-DE" dirty="0" smtClean="0"/>
              <a:t>Gegenstände </a:t>
            </a:r>
            <a:r>
              <a:rPr lang="de-DE" b="1" dirty="0" smtClean="0"/>
              <a:t>des </a:t>
            </a:r>
            <a:r>
              <a:rPr lang="de-DE" b="1" dirty="0"/>
              <a:t>täglichen </a:t>
            </a:r>
            <a:r>
              <a:rPr lang="de-DE" b="1" dirty="0" smtClean="0"/>
              <a:t>Gebrauchs</a:t>
            </a:r>
            <a:endParaRPr lang="de-DE" b="1" dirty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Mobile </a:t>
            </a:r>
            <a:r>
              <a:rPr lang="de-DE" dirty="0"/>
              <a:t>Unterstützung des Nutzers mit Informationsdiensten </a:t>
            </a:r>
            <a:r>
              <a:rPr lang="de-DE" b="1" dirty="0"/>
              <a:t>an jedem </a:t>
            </a:r>
            <a:r>
              <a:rPr lang="de-DE" b="1" dirty="0" smtClean="0"/>
              <a:t>Ort </a:t>
            </a:r>
            <a:r>
              <a:rPr lang="de-DE" dirty="0" smtClean="0"/>
              <a:t>und </a:t>
            </a:r>
            <a:r>
              <a:rPr lang="de-DE" b="1" dirty="0"/>
              <a:t>zu jeder </a:t>
            </a:r>
            <a:r>
              <a:rPr lang="de-DE" b="1" dirty="0" smtClean="0"/>
              <a:t>Zeit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Anpassung des Systems an die aktuellen </a:t>
            </a:r>
            <a:r>
              <a:rPr lang="de-DE" dirty="0" smtClean="0"/>
              <a:t>Informationserfordernisse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/>
              <a:t>automatische Erkennung und </a:t>
            </a:r>
            <a:r>
              <a:rPr lang="de-DE" b="1" dirty="0"/>
              <a:t>autonome Bearbeitung </a:t>
            </a:r>
            <a:r>
              <a:rPr lang="de-DE" dirty="0"/>
              <a:t>wiederkehrender </a:t>
            </a:r>
            <a:r>
              <a:rPr lang="de-DE" dirty="0" smtClean="0"/>
              <a:t>Aufgaben ohne Nutzereingriff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b="1" dirty="0"/>
              <a:t>Begrenzte Ressourcen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/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" y="5827084"/>
            <a:ext cx="9084642" cy="84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49185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Verteilung auf mehrere Server bietet eine hohe Verfügbarkeit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Cloud-Computing spart Kosten ein (Fernwartung)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12" y="2564904"/>
            <a:ext cx="59817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7285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Clouds gibt es?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SaaS</a:t>
            </a:r>
            <a:r>
              <a:rPr lang="de-DE" dirty="0" smtClean="0"/>
              <a:t>: komplette Systeme beispielsweise via Browser verfügbar</a:t>
            </a:r>
          </a:p>
          <a:p>
            <a:r>
              <a:rPr lang="de-DE" b="1" dirty="0" smtClean="0"/>
              <a:t>PaaS</a:t>
            </a:r>
            <a:r>
              <a:rPr lang="de-DE" dirty="0" smtClean="0"/>
              <a:t>: Nutzer können eigene Applikationen deployen</a:t>
            </a:r>
          </a:p>
          <a:p>
            <a:r>
              <a:rPr lang="de-DE" b="1" dirty="0" smtClean="0"/>
              <a:t>IaaS</a:t>
            </a:r>
            <a:r>
              <a:rPr lang="de-DE" dirty="0" smtClean="0"/>
              <a:t>: Nutzer hat viele Möglichkeiten (OS, Netzwerk, Speicher), der Betreiber kontrolliert das darunterliegende Cloud-Netzwerk</a:t>
            </a:r>
            <a:endParaRPr lang="de-DE" dirty="0"/>
          </a:p>
        </p:txBody>
      </p:sp>
      <p:pic>
        <p:nvPicPr>
          <p:cNvPr id="2050" name="Picture 2" descr="C:\Users\Arte\Desktop\typ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67254"/>
            <a:ext cx="333341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128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Private vs Public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46757"/>
            <a:ext cx="51435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4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in der Industrie 4.0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Daten bereits dort ansetzen, wo diese erhoben werden (Sensoren)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 Übertragung zur Cloud muss sicher sein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Zugriffskontrolle in der Cloud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Datenschutz!</a:t>
            </a:r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 smtClean="0"/>
          </a:p>
          <a:p>
            <a:r>
              <a:rPr lang="de-DE" dirty="0" smtClean="0">
                <a:sym typeface="Wingdings" pitchFamily="2" charset="2"/>
              </a:rPr>
              <a:t> „Sicher vom Sensor bis in die Cloud!“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599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konzentrieren uns auf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Einführung in die Cloud-Sicherheit, Vorstellung der grundlegenden Konzepte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von Komponenten mit beschränkten Ressourcen (wie beispielsweise Controller)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351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Absicherung der Cloud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/>
              <a:t>muss alles abgesichert werden?</a:t>
            </a:r>
          </a:p>
          <a:p>
            <a:pPr marL="641350" lvl="1" indent="-285750">
              <a:buFont typeface="Arial" pitchFamily="34" charset="0"/>
              <a:buChar char="•"/>
            </a:pPr>
            <a:endParaRPr lang="de-DE" dirty="0" smtClean="0"/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Übertragung </a:t>
            </a:r>
            <a:r>
              <a:rPr lang="de-DE" dirty="0"/>
              <a:t>der Daten zwischen Cloud-Service und Maschine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Speicherung </a:t>
            </a:r>
            <a:r>
              <a:rPr lang="de-DE" dirty="0"/>
              <a:t>der Daten in der Cloud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Nutzung</a:t>
            </a:r>
            <a:r>
              <a:rPr lang="de-DE" dirty="0"/>
              <a:t>, Verarbeitung und Weitergabe der Daten</a:t>
            </a:r>
          </a:p>
          <a:p>
            <a:pPr marL="641350" lvl="1" indent="-285750">
              <a:buFont typeface="Arial" pitchFamily="34" charset="0"/>
              <a:buChar char="•"/>
            </a:pPr>
            <a:r>
              <a:rPr lang="de-DE" dirty="0" smtClean="0"/>
              <a:t>Kommunikation </a:t>
            </a:r>
            <a:r>
              <a:rPr lang="de-DE" dirty="0"/>
              <a:t>mit der Cloud über das Internet (viele Knotenpunkte zwischen </a:t>
            </a:r>
            <a:r>
              <a:rPr lang="de-DE" dirty="0" smtClean="0"/>
              <a:t>Sender </a:t>
            </a:r>
            <a:r>
              <a:rPr lang="de-DE" dirty="0"/>
              <a:t>und Empfänger)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140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„Trusted Cloud“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Vom Bundesministerium für Wirtschaft und                                                     Energie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Böswillige Systemadministratoren sollen nicht auf Daten in der Cloud zugreifen können</a:t>
            </a:r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Speziell gesicherte Serverschränke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Verschlüsselte Speicherung in Datenbanken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Bei der Verarbeitung nur im flüchtigen Speicher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Server fahren runter, falls Unberechtigten den Schrank aufschließen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Auch verschlüsselte Speicherung auf den Datenträgern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581" y="1067486"/>
            <a:ext cx="2718952" cy="879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30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Zugriffsbeschränkungen für Cloud-Dienste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Rollenbasierte Zugriffskontrolle denkbar, aber bei möglicher Schwachstelle könnten die Softwarekontrollen umgangen werden</a:t>
            </a:r>
          </a:p>
          <a:p>
            <a:endParaRPr lang="de-DE" dirty="0"/>
          </a:p>
          <a:p>
            <a:pPr marL="285750" indent="-285750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besser: Attributbasierte Verschlüsselungssysteme</a:t>
            </a:r>
          </a:p>
          <a:p>
            <a:pPr marL="285750" indent="-285750">
              <a:buFont typeface="Wingdings"/>
              <a:buChar char="à"/>
            </a:pPr>
            <a:endParaRPr lang="de-DE" dirty="0">
              <a:sym typeface="Wingdings" pitchFamily="2" charset="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erlauben es, dass nur Schlüssel verwendet werden können, die gewisse Attribute besitzen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Diese Attribute ermöglichen es Zugriffsberechtigungen direkt in die verschlüsselten Daten oder kryptografischen Schlüssel zu kodieren</a:t>
            </a:r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7509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Attributbasiertes Verschlüsselungssystem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Öffentlicher Schlüssel von einer Dritten Instanz ausgestellt (PKG)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Ein Empfänger kann nur entschlüsseln, wenn er die nötigen Attribute besitzt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/>
              <a:t>PKG stellt auch den privaten Schlüssel aus</a:t>
            </a:r>
            <a:endParaRPr lang="de-DE" dirty="0"/>
          </a:p>
          <a:p>
            <a:pPr marL="342900" indent="-342900">
              <a:buFont typeface="Arial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Beim Verlassen der Gruppe </a:t>
            </a:r>
            <a:r>
              <a:rPr lang="de-DE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de-DE" dirty="0" smtClean="0">
                <a:solidFill>
                  <a:srgbClr val="FF0000"/>
                </a:solidFill>
              </a:rPr>
              <a:t> Schlüssel entziehen, erneute Verschlüsselung der Daten mit neuem Schlüssel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1664644"/>
            <a:ext cx="7185684" cy="236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9246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Suchen nach Daten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19250"/>
            <a:ext cx="8642350" cy="4862513"/>
          </a:xfrm>
        </p:spPr>
        <p:txBody>
          <a:bodyPr/>
          <a:lstStyle/>
          <a:p>
            <a:r>
              <a:rPr lang="de-DE" dirty="0" smtClean="0"/>
              <a:t>Daten nur verschlüsselt vorzufinden, Problem bei der Suche!</a:t>
            </a:r>
          </a:p>
          <a:p>
            <a:endParaRPr lang="de-DE" dirty="0"/>
          </a:p>
          <a:p>
            <a:r>
              <a:rPr lang="de-DE" dirty="0" smtClean="0"/>
              <a:t>Lösung: Searchable Encryption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Verwendung von kryptografischen Verfahren, welche die Suche auf verschlüsselten Daten zulassen (</a:t>
            </a:r>
            <a:r>
              <a:rPr lang="de-DE" b="1" dirty="0" smtClean="0"/>
              <a:t>SSE</a:t>
            </a:r>
            <a:r>
              <a:rPr lang="de-DE" dirty="0" smtClean="0"/>
              <a:t> oder </a:t>
            </a:r>
            <a:r>
              <a:rPr lang="de-DE" b="1" dirty="0" smtClean="0"/>
              <a:t>ASE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Nach Finden </a:t>
            </a:r>
            <a:r>
              <a:rPr lang="de-DE" dirty="0" smtClean="0">
                <a:sym typeface="Wingdings" pitchFamily="2" charset="2"/>
              </a:rPr>
              <a:t> Übertragung der verschlüsselten Daten zum Anwender, welcher die Daten nun entschlüsseln kann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332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Ssicherheitsstudie</a:t>
            </a:r>
            <a:r>
              <a:rPr lang="de-DE" dirty="0" smtClean="0"/>
              <a:t> </a:t>
            </a:r>
            <a:r>
              <a:rPr lang="de-DE" dirty="0"/>
              <a:t>von Hewlett-Packard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10</a:t>
            </a:r>
            <a:r>
              <a:rPr lang="de-DE" dirty="0" smtClean="0"/>
              <a:t> </a:t>
            </a:r>
            <a:r>
              <a:rPr lang="de-DE" dirty="0"/>
              <a:t>führende </a:t>
            </a:r>
            <a:r>
              <a:rPr lang="de-DE" dirty="0" err="1" smtClean="0"/>
              <a:t>IoT</a:t>
            </a:r>
            <a:r>
              <a:rPr lang="de-DE" dirty="0" smtClean="0"/>
              <a:t>-Geräte </a:t>
            </a:r>
            <a:r>
              <a:rPr lang="de-DE" dirty="0">
                <a:sym typeface="Wingdings" pitchFamily="2" charset="2"/>
              </a:rPr>
              <a:t>  </a:t>
            </a:r>
            <a:r>
              <a:rPr lang="de-DE" b="1" dirty="0">
                <a:sym typeface="Wingdings" pitchFamily="2" charset="2"/>
              </a:rPr>
              <a:t>250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Schwachstellen!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>
                <a:sym typeface="Wingdings" pitchFamily="2" charset="2"/>
              </a:rPr>
              <a:t>Untersucht </a:t>
            </a:r>
            <a:r>
              <a:rPr lang="de-DE" dirty="0">
                <a:sym typeface="Wingdings" pitchFamily="2" charset="2"/>
              </a:rPr>
              <a:t>wurden: Fernseher, Webcams, Thermostate, fernsteuerbare Steckdosen, Löschanlagen, Türschlösser, Waagen und Garagenöffner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2297"/>
            <a:ext cx="4515757" cy="319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3489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Ohne Cloud Computing kein Industrie 4.0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3" y="1619250"/>
            <a:ext cx="4862513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014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4" name="Picture 4" descr="http://30.media.tumblr.com/tumblr_lqgee1v5fj1qaiwhyo1_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276872"/>
            <a:ext cx="47625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48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mit beschränkten Ressourcen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Gerät mit beschränkten Ressource</a:t>
            </a:r>
          </a:p>
          <a:p>
            <a:endParaRPr lang="de-DE" dirty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Besitzen nicht immer ein Betriebssystem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Beschränkt in Größe und Leistung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sparsam sein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dabei schnell bleiben</a:t>
            </a:r>
          </a:p>
          <a:p>
            <a:pPr marL="3549650" lvl="8" indent="-285750">
              <a:buFont typeface="Arial" pitchFamily="34" charset="0"/>
              <a:buChar char="•"/>
            </a:pPr>
            <a:endParaRPr lang="de-DE" dirty="0" smtClean="0"/>
          </a:p>
          <a:p>
            <a:pPr marL="3549650" lvl="8" indent="-285750">
              <a:buFont typeface="Arial" pitchFamily="34" charset="0"/>
              <a:buChar char="•"/>
            </a:pPr>
            <a:r>
              <a:rPr lang="de-DE" dirty="0" smtClean="0"/>
              <a:t>Müssen zuverlässig sein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6482"/>
            <a:ext cx="3517483" cy="244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68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Sicherheit eines solchen Geräts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Zwei verschiedene Sicherheitsbereiche:</a:t>
            </a:r>
          </a:p>
          <a:p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Sicherheit bei der Datenübertragung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Absicherung des Gerätes selbst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Verschlüsselung der Datenströme unterscheidet sich nur bedingt von bekannten Systemen, wir konzentrieren uns auf die Absicherung des Gerätes selbst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8077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muss man das Gerät absichern?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Arbeiter könnte ein Gerät manipulieren, was tun?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PUFs</a:t>
            </a:r>
            <a:r>
              <a:rPr lang="de-DE" dirty="0" smtClean="0"/>
              <a:t> (Physical Unclonable Functions) können verwendet werden um Produktteile zu identifizieren</a:t>
            </a:r>
          </a:p>
          <a:p>
            <a:endParaRPr lang="de-DE" b="1" dirty="0"/>
          </a:p>
          <a:p>
            <a:r>
              <a:rPr lang="de-DE" dirty="0" smtClean="0"/>
              <a:t>Ebenfalls werden Schlüssel sicher im System gespeichert (</a:t>
            </a:r>
            <a:r>
              <a:rPr lang="de-DE" b="1" dirty="0" smtClean="0"/>
              <a:t>SoC)</a:t>
            </a:r>
          </a:p>
          <a:p>
            <a:r>
              <a:rPr lang="de-DE" b="1" dirty="0" smtClean="0"/>
              <a:t>				</a:t>
            </a:r>
          </a:p>
          <a:p>
            <a:r>
              <a:rPr lang="de-DE" b="1" dirty="0"/>
              <a:t>	</a:t>
            </a:r>
            <a:r>
              <a:rPr lang="de-DE" b="1" dirty="0" smtClean="0"/>
              <a:t>			</a:t>
            </a:r>
            <a:r>
              <a:rPr lang="de-DE" dirty="0" smtClean="0"/>
              <a:t>Auf</a:t>
            </a:r>
            <a:r>
              <a:rPr lang="de-DE" b="1" dirty="0" smtClean="0"/>
              <a:t> </a:t>
            </a:r>
            <a:r>
              <a:rPr lang="de-DE" dirty="0" smtClean="0"/>
              <a:t>Secure ROM kann physisch nicht zugegriffen 				werden</a:t>
            </a:r>
          </a:p>
          <a:p>
            <a:endParaRPr lang="de-DE" b="1" dirty="0"/>
          </a:p>
          <a:p>
            <a:r>
              <a:rPr lang="de-DE" b="1" dirty="0" smtClean="0"/>
              <a:t>				</a:t>
            </a:r>
            <a:r>
              <a:rPr lang="de-DE" dirty="0" smtClean="0"/>
              <a:t>Die Buse des SoC können nicht abgehört 					werden</a:t>
            </a:r>
            <a:endParaRPr lang="de-DE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8" y="4047035"/>
            <a:ext cx="3528127" cy="20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60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Physical Unclonable Function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Idee: keine zwei Stromkreise sind identisch!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Eine PUF erzeugt ein Geheimnis, welches ein Produktteil identifizieren/ authentifizieren kann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Sie muss einfach durchzuführen sein, aber schwer zu fälschen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Hardwareversion einer Einwegfunktion (will man erreichen)</a:t>
            </a:r>
            <a:endParaRPr lang="de-DE" dirty="0"/>
          </a:p>
          <a:p>
            <a:pPr marL="285750" indent="-285750">
              <a:buFont typeface="Symbol" pitchFamily="18" charset="2"/>
              <a:buChar char="-"/>
            </a:pP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278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PUF – Ein Beispiel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Challenge: c </a:t>
            </a:r>
          </a:p>
          <a:p>
            <a:r>
              <a:rPr lang="de-DE" dirty="0">
                <a:sym typeface="Wingdings" pitchFamily="2" charset="2"/>
              </a:rPr>
              <a:t>R</a:t>
            </a:r>
            <a:r>
              <a:rPr lang="de-DE" dirty="0" smtClean="0">
                <a:sym typeface="Wingdings" pitchFamily="2" charset="2"/>
              </a:rPr>
              <a:t>esponse r = f(c)</a:t>
            </a:r>
          </a:p>
          <a:p>
            <a:endParaRPr lang="de-DE" dirty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Hier MUX-PUF: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hat ein (integrierter) Schaltkreis die gleiche Respone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Für jede Challenge haben unterschiedliche (integrierte) Schaltkreise unterschiedliche Responses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331" y="3190664"/>
            <a:ext cx="57626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2170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bedeutet dies für das Gerät?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Ein Gerät könnte mit PUFs die eigenen Komponenten im besten Fall identifizieren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Es entstehen also Geräte, die in der Produktion auf Verwendung von originalen Teilen geprüft werden können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Diebstahl oder Manipulation wird dadurch erschwert!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3499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	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Probleme auf Grund der beschränkten Ressourcen und massiven Vernetzung nicht einfach zu lösen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Industrie 4.0 erbt Schwachstellen aus den beiden IT-Bereichen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Neue Sicherheitsanforderungen müssen beide schützen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Schutz der Bauteile, der Kommunikation und der Cloud als zentrale Verwaltung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Viele Bereiche müssen noch optimiert werden, Forschungsbedarf!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Titel, Datum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6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</a:t>
            </a:r>
            <a:r>
              <a:rPr lang="de-DE" sz="1600" dirty="0"/>
              <a:t>. </a:t>
            </a:r>
            <a:r>
              <a:rPr lang="de-DE" sz="1600" dirty="0" err="1"/>
              <a:t>Eppinger</a:t>
            </a:r>
            <a:r>
              <a:rPr lang="de-DE" sz="1600" dirty="0"/>
              <a:t> et al. (Hrsg.), Dienstleistungspotenziale und </a:t>
            </a:r>
            <a:r>
              <a:rPr lang="de-DE" sz="1600" dirty="0" smtClean="0"/>
              <a:t>Geschäftsmodelle in </a:t>
            </a:r>
            <a:r>
              <a:rPr lang="de-DE" sz="1600" dirty="0"/>
              <a:t>der Personalisierten </a:t>
            </a:r>
            <a:r>
              <a:rPr lang="de-DE" sz="1600" dirty="0" smtClean="0"/>
              <a:t>Medizin, © </a:t>
            </a:r>
            <a:r>
              <a:rPr lang="de-DE" sz="1600" dirty="0"/>
              <a:t>Springer </a:t>
            </a:r>
            <a:r>
              <a:rPr lang="de-DE" sz="1600" dirty="0" smtClean="0"/>
              <a:t>Fachmedien, Wiesbaden 2015.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R. Watson, 50 Schlüsselideen der </a:t>
            </a:r>
            <a:r>
              <a:rPr lang="de-DE" sz="1600" dirty="0" smtClean="0"/>
              <a:t>Zukunft, © </a:t>
            </a:r>
            <a:r>
              <a:rPr lang="de-DE" sz="1600" dirty="0"/>
              <a:t>Springer-Verlag Berlin </a:t>
            </a:r>
            <a:r>
              <a:rPr lang="de-DE" sz="1600" dirty="0" smtClean="0"/>
              <a:t>Heidelberg, 2014</a:t>
            </a:r>
          </a:p>
          <a:p>
            <a:pPr marL="342900" indent="-342900">
              <a:buFont typeface="+mj-lt"/>
              <a:buAutoNum type="arabicParenR"/>
            </a:pPr>
            <a:r>
              <a:rPr lang="es-ES" sz="1600" dirty="0" smtClean="0"/>
              <a:t>R. </a:t>
            </a:r>
            <a:r>
              <a:rPr lang="es-ES" sz="1600" dirty="0" err="1"/>
              <a:t>Roman</a:t>
            </a:r>
            <a:r>
              <a:rPr lang="es-ES" sz="1600" dirty="0"/>
              <a:t>, </a:t>
            </a:r>
            <a:r>
              <a:rPr lang="es-ES" sz="1600" dirty="0" smtClean="0"/>
              <a:t>P. </a:t>
            </a:r>
            <a:r>
              <a:rPr lang="es-ES" sz="1600" dirty="0" err="1"/>
              <a:t>Najera</a:t>
            </a:r>
            <a:r>
              <a:rPr lang="es-ES" sz="1600" dirty="0"/>
              <a:t>, </a:t>
            </a:r>
            <a:r>
              <a:rPr lang="es-ES" sz="1600" dirty="0" smtClean="0"/>
              <a:t>J. </a:t>
            </a:r>
            <a:r>
              <a:rPr lang="es-ES" sz="1600" dirty="0" err="1" smtClean="0"/>
              <a:t>Lopez</a:t>
            </a:r>
            <a:r>
              <a:rPr lang="es-ES" sz="1600" dirty="0" smtClean="0"/>
              <a:t>, </a:t>
            </a:r>
            <a:r>
              <a:rPr lang="en-US" sz="1600" dirty="0"/>
              <a:t>Securing the Internet of Things, Article published in IEEE Computer, vol. 44, no. 9, pp. 51-58, </a:t>
            </a:r>
            <a:r>
              <a:rPr lang="en-US" sz="1600" dirty="0" smtClean="0"/>
              <a:t>2011.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M. Friedewald, O. Raabe, P. </a:t>
            </a:r>
            <a:r>
              <a:rPr lang="de-DE" sz="1600" dirty="0" err="1"/>
              <a:t>Georgieff</a:t>
            </a:r>
            <a:r>
              <a:rPr lang="de-DE" sz="1600" dirty="0"/>
              <a:t> et al.: Ubiquitäres Computing: </a:t>
            </a:r>
            <a:r>
              <a:rPr lang="de-DE" sz="1600" dirty="0" smtClean="0"/>
              <a:t>Das „Internet </a:t>
            </a:r>
            <a:r>
              <a:rPr lang="de-DE" sz="1600" dirty="0"/>
              <a:t>der Dinge“ – Grundlagen, Anwendungen, </a:t>
            </a:r>
            <a:r>
              <a:rPr lang="de-DE" sz="1600" dirty="0" smtClean="0"/>
              <a:t>Folgen, Berlin</a:t>
            </a:r>
            <a:r>
              <a:rPr lang="de-DE" sz="1600" dirty="0"/>
              <a:t>: Edition Sigma (Studien des Büros für </a:t>
            </a:r>
            <a:r>
              <a:rPr lang="de-DE" sz="1600" dirty="0" smtClean="0"/>
              <a:t>Technikfolgen-Abschätzung beim </a:t>
            </a:r>
            <a:r>
              <a:rPr lang="de-DE" sz="1600" dirty="0"/>
              <a:t>Deutschen Bundestag, 31), </a:t>
            </a:r>
            <a:r>
              <a:rPr lang="de-DE" sz="1600" dirty="0" smtClean="0"/>
              <a:t>2010.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err="1" smtClean="0"/>
              <a:t>ZDFNet</a:t>
            </a:r>
            <a:r>
              <a:rPr lang="de-DE" sz="1600" dirty="0"/>
              <a:t>, HP findet 250 Schwachstellen in zehn Geräten fürs Internet der </a:t>
            </a:r>
            <a:r>
              <a:rPr lang="de-DE" sz="1600" dirty="0" smtClean="0"/>
              <a:t>Dinge, Online unter URL: </a:t>
            </a:r>
            <a:r>
              <a:rPr lang="de-DE" sz="1600" dirty="0">
                <a:hlinkClick r:id="rId3"/>
              </a:rPr>
              <a:t>http://www.zdnet.de/88200176/hp-findet-250-schwachstellen-zehn-geraeten-fuers-internet-der-dinge</a:t>
            </a:r>
            <a:r>
              <a:rPr lang="de-DE" sz="1600" dirty="0" smtClean="0">
                <a:hlinkClick r:id="rId3"/>
              </a:rPr>
              <a:t>/</a:t>
            </a:r>
            <a:endParaRPr lang="de-DE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Open </a:t>
            </a:r>
            <a:r>
              <a:rPr lang="de-DE" sz="1600" dirty="0"/>
              <a:t>Web </a:t>
            </a:r>
            <a:r>
              <a:rPr lang="de-DE" sz="1600" dirty="0" err="1"/>
              <a:t>Application</a:t>
            </a:r>
            <a:r>
              <a:rPr lang="de-DE" sz="1600" dirty="0"/>
              <a:t> Security Project (OWASP), </a:t>
            </a:r>
            <a:r>
              <a:rPr lang="en-US" sz="1600" dirty="0"/>
              <a:t>OWASP Internet of Things Top 10, 2014, Online </a:t>
            </a:r>
            <a:r>
              <a:rPr lang="en-US" sz="1600" dirty="0" err="1"/>
              <a:t>unter</a:t>
            </a:r>
            <a:r>
              <a:rPr lang="en-US" sz="1600" dirty="0"/>
              <a:t> URL: </a:t>
            </a:r>
            <a:r>
              <a:rPr lang="en-US" sz="1600" dirty="0">
                <a:hlinkClick r:id="rId4"/>
              </a:rPr>
              <a:t>https://drive.google.com/file/d/0B52IUvO0LP6ON2 </a:t>
            </a:r>
            <a:r>
              <a:rPr lang="en-US" sz="1600" dirty="0" smtClean="0">
                <a:hlinkClick r:id="rId4"/>
              </a:rPr>
              <a:t>VzZVFkNGF6aVE/</a:t>
            </a:r>
            <a:r>
              <a:rPr lang="en-US" sz="1600" dirty="0" err="1" smtClean="0">
                <a:hlinkClick r:id="rId4"/>
              </a:rPr>
              <a:t>view?pli</a:t>
            </a:r>
            <a:r>
              <a:rPr lang="en-US" sz="1600" dirty="0" smtClean="0">
                <a:hlinkClick r:id="rId4"/>
              </a:rPr>
              <a:t>=1</a:t>
            </a:r>
            <a:endParaRPr 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de-DE" sz="1600" dirty="0"/>
              <a:t>Landeskriminalamt </a:t>
            </a:r>
            <a:r>
              <a:rPr lang="de-DE" sz="1600" dirty="0" smtClean="0"/>
              <a:t>Nordrhein-Westfalen</a:t>
            </a:r>
            <a:r>
              <a:rPr lang="de-DE" sz="1600" dirty="0"/>
              <a:t>, Smart Home und </a:t>
            </a:r>
            <a:r>
              <a:rPr lang="de-DE" sz="1600" dirty="0" err="1"/>
              <a:t>Connected</a:t>
            </a:r>
            <a:r>
              <a:rPr lang="de-DE" sz="1600" dirty="0"/>
              <a:t> </a:t>
            </a:r>
            <a:r>
              <a:rPr lang="de-DE" sz="1600" dirty="0" smtClean="0"/>
              <a:t>Home, Sicherheitsempfehlungen </a:t>
            </a:r>
            <a:r>
              <a:rPr lang="de-DE" sz="1600" dirty="0"/>
              <a:t>für </a:t>
            </a:r>
            <a:r>
              <a:rPr lang="de-DE" sz="1600" dirty="0" smtClean="0"/>
              <a:t>Hersteller, Fachhändler </a:t>
            </a:r>
            <a:r>
              <a:rPr lang="de-DE" sz="1600" dirty="0"/>
              <a:t>und Handwerker, </a:t>
            </a:r>
            <a:r>
              <a:rPr lang="de-DE" sz="1600" dirty="0" smtClean="0"/>
              <a:t>Düsseldorf 2014.</a:t>
            </a:r>
          </a:p>
          <a:p>
            <a:pPr marL="342900" indent="-342900">
              <a:buFont typeface="+mj-lt"/>
              <a:buAutoNum type="arabicParenR"/>
            </a:pPr>
            <a:r>
              <a:rPr lang="de-DE" sz="1600" dirty="0" smtClean="0"/>
              <a:t>Eckert </a:t>
            </a:r>
            <a:r>
              <a:rPr lang="de-DE" sz="1600" dirty="0"/>
              <a:t>C. &amp; </a:t>
            </a:r>
            <a:r>
              <a:rPr lang="de-DE" sz="1600" dirty="0" err="1"/>
              <a:t>Fallenbeck</a:t>
            </a:r>
            <a:r>
              <a:rPr lang="de-DE" sz="1600" dirty="0"/>
              <a:t> N. (2015): „Industrie 4.0 </a:t>
            </a:r>
            <a:r>
              <a:rPr lang="de-DE" sz="1600" dirty="0" err="1"/>
              <a:t>meets</a:t>
            </a:r>
            <a:r>
              <a:rPr lang="de-DE" sz="1600" dirty="0"/>
              <a:t> IT-Sicherheit: eine Herausforderung!“, Berlin Heidelberg </a:t>
            </a:r>
            <a:r>
              <a:rPr lang="de-DE" sz="1600" dirty="0" smtClean="0"/>
              <a:t>2015.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17268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59" y="2348880"/>
            <a:ext cx="3472268" cy="21697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eck 4"/>
          <p:cNvSpPr/>
          <p:nvPr/>
        </p:nvSpPr>
        <p:spPr>
          <a:xfrm>
            <a:off x="683568" y="1484784"/>
            <a:ext cx="39507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Heizungsanlage</a:t>
            </a:r>
          </a:p>
          <a:p>
            <a:r>
              <a:rPr lang="de-DE" dirty="0"/>
              <a:t>Webinterface </a:t>
            </a:r>
            <a:r>
              <a:rPr lang="de-DE" dirty="0" smtClean="0"/>
              <a:t>mit Sicherheitsproblem</a:t>
            </a:r>
          </a:p>
          <a:p>
            <a:r>
              <a:rPr lang="de-DE" dirty="0" smtClean="0"/>
              <a:t>Auslesen der Passwörter</a:t>
            </a:r>
          </a:p>
        </p:txBody>
      </p:sp>
      <p:sp>
        <p:nvSpPr>
          <p:cNvPr id="7" name="Rechteck 6"/>
          <p:cNvSpPr/>
          <p:nvPr/>
        </p:nvSpPr>
        <p:spPr>
          <a:xfrm>
            <a:off x="5004048" y="2865826"/>
            <a:ext cx="36302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smtClean="0"/>
              <a:t>Smart TV</a:t>
            </a:r>
          </a:p>
          <a:p>
            <a:r>
              <a:rPr lang="de-DE" dirty="0" smtClean="0"/>
              <a:t>Ausspähen von Bild und Ton über</a:t>
            </a:r>
          </a:p>
          <a:p>
            <a:r>
              <a:rPr lang="de-DE" dirty="0" smtClean="0"/>
              <a:t>integrierte Kamera/ Mikrofon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789156"/>
            <a:ext cx="3675198" cy="244815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8342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arenR" startAt="9"/>
            </a:pPr>
            <a:r>
              <a:rPr lang="de-DE" sz="1600" dirty="0" err="1" smtClean="0"/>
              <a:t>Devadas</a:t>
            </a:r>
            <a:r>
              <a:rPr lang="de-DE" sz="1600" dirty="0" smtClean="0"/>
              <a:t>, S.: </a:t>
            </a:r>
            <a:r>
              <a:rPr lang="de-DE" sz="1600" dirty="0" err="1" smtClean="0"/>
              <a:t>Physical</a:t>
            </a:r>
            <a:r>
              <a:rPr lang="de-DE" sz="1600" dirty="0" smtClean="0"/>
              <a:t> </a:t>
            </a:r>
            <a:r>
              <a:rPr lang="de-DE" sz="1600" dirty="0" err="1" smtClean="0"/>
              <a:t>Unclonable</a:t>
            </a:r>
            <a:r>
              <a:rPr lang="de-DE" sz="1600" dirty="0" smtClean="0"/>
              <a:t> </a:t>
            </a:r>
            <a:r>
              <a:rPr lang="de-DE" sz="1600" dirty="0" err="1" smtClean="0"/>
              <a:t>Functions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Applications</a:t>
            </a:r>
            <a:r>
              <a:rPr lang="de-DE" sz="1600" dirty="0" smtClean="0"/>
              <a:t>, online unter: </a:t>
            </a:r>
            <a:r>
              <a:rPr lang="de-DE" sz="1600" dirty="0" smtClean="0">
                <a:hlinkClick r:id="rId2"/>
              </a:rPr>
              <a:t>http://people.csail.mit.edu/rudolph/Teaching/Lectures/Security/Lecture-Security-PUFs-2.pdf</a:t>
            </a:r>
            <a:endParaRPr lang="de-DE" sz="1600" dirty="0" smtClean="0"/>
          </a:p>
          <a:p>
            <a:pPr marL="342900" indent="-342900">
              <a:buAutoNum type="arabicParenR" startAt="9"/>
            </a:pPr>
            <a:r>
              <a:rPr lang="de-DE" sz="1600" dirty="0" smtClean="0"/>
              <a:t>Wind River Systems (2015): Security in </a:t>
            </a:r>
            <a:r>
              <a:rPr lang="de-DE" sz="1600" dirty="0" err="1" smtClean="0"/>
              <a:t>the</a:t>
            </a:r>
            <a:r>
              <a:rPr lang="de-DE" sz="1600" dirty="0" smtClean="0"/>
              <a:t> Internet </a:t>
            </a:r>
            <a:r>
              <a:rPr lang="de-DE" sz="1600" dirty="0" err="1" smtClean="0"/>
              <a:t>of</a:t>
            </a:r>
            <a:r>
              <a:rPr lang="de-DE" sz="1600" dirty="0" smtClean="0"/>
              <a:t> Things, online unter: </a:t>
            </a:r>
            <a:r>
              <a:rPr lang="de-DE" sz="1600" dirty="0" smtClean="0">
                <a:hlinkClick r:id="rId3"/>
              </a:rPr>
              <a:t>http://www.windriver.com/whitepapers/security-in-the-internet-of-things/wr_security-in-the-internet-of-things.pdf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Anoop</a:t>
            </a:r>
            <a:r>
              <a:rPr lang="de-DE" sz="1600" dirty="0" smtClean="0"/>
              <a:t> MS (2008): Security </a:t>
            </a:r>
            <a:r>
              <a:rPr lang="de-DE" sz="1600" dirty="0" err="1" smtClean="0"/>
              <a:t>needs</a:t>
            </a:r>
            <a:r>
              <a:rPr lang="de-DE" sz="1600" dirty="0" smtClean="0"/>
              <a:t> in Embedded Systems, online unter: </a:t>
            </a:r>
            <a:r>
              <a:rPr lang="de-DE" sz="1600" dirty="0" smtClean="0">
                <a:hlinkClick r:id="rId4"/>
              </a:rPr>
              <a:t>https://eprint.iacr.org/2008/198.pdf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err="1" smtClean="0"/>
              <a:t>Channelpartner</a:t>
            </a:r>
            <a:r>
              <a:rPr lang="de-DE" sz="1600" dirty="0" smtClean="0"/>
              <a:t>: </a:t>
            </a:r>
            <a:r>
              <a:rPr lang="de-DE" sz="1600" dirty="0" smtClean="0">
                <a:hlinkClick r:id="rId5"/>
              </a:rPr>
              <a:t>http://www.channelpartner.de/a/security-services-fuer-industrie-4-0,3044992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Eckert C. (2014): IT-Sicherheit und Industrie 4.0, online unter: </a:t>
            </a:r>
            <a:r>
              <a:rPr lang="de-DE" sz="1600" dirty="0" smtClean="0">
                <a:hlinkClick r:id="rId6"/>
              </a:rPr>
              <a:t>http://www.i40.de/wp/wp-content/uploads/2015/04/IT-Sicherheit-und-Industrie-4.0.pdf</a:t>
            </a:r>
            <a:endParaRPr lang="de-DE" sz="1600" dirty="0"/>
          </a:p>
          <a:p>
            <a:pPr marL="342900" indent="-342900">
              <a:buAutoNum type="arabicParenR" startAt="9"/>
            </a:pPr>
            <a:r>
              <a:rPr lang="de-DE" sz="1600" dirty="0" smtClean="0"/>
              <a:t>MUX-PUF: online unter: </a:t>
            </a:r>
            <a:r>
              <a:rPr lang="de-DE" sz="1600" dirty="0" smtClean="0">
                <a:hlinkClick r:id="rId7"/>
              </a:rPr>
              <a:t>http://studiopresence.com/client/verayo/technology</a:t>
            </a:r>
            <a:endParaRPr lang="de-DE" sz="1600" dirty="0" smtClean="0"/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453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(1)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2350" cy="4862513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http://www.n-droid.de/wp-content/uploads/2015/01/Internet-der-Dinge.png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3"/>
              </a:rPr>
              <a:t>http://</a:t>
            </a:r>
            <a:r>
              <a:rPr lang="de-DE" sz="1400" dirty="0" smtClean="0">
                <a:hlinkClick r:id="rId3"/>
              </a:rPr>
              <a:t>www.heise.de/newsticker/meldung/Vaillant-Heizungen-mit-Sicherheits-Leck-1840919.html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4"/>
              </a:rPr>
              <a:t>http://www.stern.de/digital/homeentertainment/samsung-fernseher--</a:t>
            </a:r>
            <a:r>
              <a:rPr lang="de-DE" sz="1400" dirty="0" smtClean="0">
                <a:hlinkClick r:id="rId4"/>
              </a:rPr>
              <a:t>smart-tv-kann-via-dvb-t-gehackt-werden-6190476.html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http://www.zdnet.de/88200176/hp-findet-250-schwachstellen-zehn-geraeten-fuers-internet-der-dinge</a:t>
            </a:r>
            <a:r>
              <a:rPr lang="de-DE" sz="1400" dirty="0" smtClean="0">
                <a:hlinkClick r:id="rId5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imagescdn.tweaktown.com/news/3/9/39828_01_fbi_investigates_reported_theft_of_1_2_billion_internet_credentials.jpg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i.wfcdn.de/teaser/660/11753.jpg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www.androidmag.de/wp-content/uploads/2013/05/Biometrics.jpg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</a:t>
            </a:r>
            <a:r>
              <a:rPr lang="de-DE" sz="1400" dirty="0" smtClean="0">
                <a:hlinkClick r:id="rId9"/>
              </a:rPr>
              <a:t>www.nano-itdesign.de/imgs/netzwerke_1.jpg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0"/>
              </a:rPr>
              <a:t>https://detektiv-lux.de/achtung-email-anbieter-stellen-ab-heute-auf-transportverschluesselung-um</a:t>
            </a:r>
            <a:r>
              <a:rPr lang="de-DE" sz="1400" dirty="0" smtClean="0">
                <a:hlinkClick r:id="rId10"/>
              </a:rPr>
              <a:t>/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1"/>
              </a:rPr>
              <a:t>http://</a:t>
            </a:r>
            <a:r>
              <a:rPr lang="de-DE" sz="1400" dirty="0" smtClean="0">
                <a:hlinkClick r:id="rId11"/>
              </a:rPr>
              <a:t>www.fruehgeborene-bildung.de/fotos/mainTitle/bi_neuesweb.png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2"/>
              </a:rPr>
              <a:t>http://</a:t>
            </a:r>
            <a:r>
              <a:rPr lang="de-DE" sz="1400" dirty="0" smtClean="0">
                <a:hlinkClick r:id="rId12"/>
              </a:rPr>
              <a:t>us.cdn4.123rf.com/168nwm/stokkete/stokkete1204/stokkete120400163/13410590-futuristische-anzeige-cloud-computing-touchscreen-schnittstelle.jpg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13"/>
              </a:rPr>
              <a:t>http://</a:t>
            </a:r>
            <a:r>
              <a:rPr lang="de-DE" sz="1400" dirty="0" smtClean="0">
                <a:hlinkClick r:id="rId13"/>
              </a:rPr>
              <a:t>designshack.net/wp-content/uploads/lesson1.jpg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Landeskriminalamt Nordrhein-Westfalen, Smart Home und </a:t>
            </a:r>
            <a:r>
              <a:rPr lang="de-DE" sz="1400" dirty="0" err="1"/>
              <a:t>Connected</a:t>
            </a:r>
            <a:r>
              <a:rPr lang="de-DE" sz="1400" dirty="0"/>
              <a:t> Home, Sicherheitsempfehlungen für Hersteller, Fachhändler und Handwerker, Düsseldorf, 2014</a:t>
            </a:r>
          </a:p>
          <a:p>
            <a:pPr marL="285750" indent="-285750">
              <a:buFont typeface="Arial" pitchFamily="34" charset="0"/>
              <a:buChar char="•"/>
            </a:pP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41439777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764704"/>
            <a:ext cx="8642350" cy="428625"/>
          </a:xfrm>
        </p:spPr>
        <p:txBody>
          <a:bodyPr/>
          <a:lstStyle/>
          <a:p>
            <a:r>
              <a:rPr lang="de-DE" dirty="0" smtClean="0"/>
              <a:t>Quellen – Bilder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506898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praxisit.net/tl_files/inhalte/bilder/hardnsoftware.png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http://acadtech.gwu.edu/sites/acadtech.gwu.edu/files/image/13030015p3-app%20icons.jpg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http://www.computerbetrug.de/wp-content/uploads/2011/07/Fotolia_30881854_S.jpg</a:t>
            </a:r>
            <a:endParaRPr lang="de-DE" sz="1400" dirty="0" smtClean="0">
              <a:hlinkClick r:id="rId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://fasab.files.wordpress.com/2012/05/image023.jpg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http://www.renewbl.com/wp-content/uploads/2009/03/werkiii_70.jpg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http://s.hswstatic.com/gif/hammer-1.jpg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images.channelpartner.de/images/computerwoche/bdb/2506412/890x.png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2"/>
              </a:rPr>
              <a:t>https</a:t>
            </a:r>
            <a:r>
              <a:rPr lang="de-DE" sz="1400" dirty="0">
                <a:hlinkClick r:id="rId2"/>
              </a:rPr>
              <a:t>://www.bitkom.org/Presse/Pressegrafik/2015/M%C3%A4rz/150306_CloudMonitor/BITKOM-Grafik_Cloud_Computing(1).</a:t>
            </a:r>
            <a:r>
              <a:rPr lang="de-DE" sz="1400" dirty="0" smtClean="0">
                <a:hlinkClick r:id="rId2"/>
              </a:rPr>
              <a:t>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TREND MICRO, Addressing Data Security Challenges in the </a:t>
            </a:r>
            <a:r>
              <a:rPr lang="en-US" sz="1400" dirty="0" smtClean="0"/>
              <a:t>Cloud</a:t>
            </a:r>
            <a:endParaRPr lang="de-DE" sz="1400" dirty="0" smtClean="0">
              <a:hlinkClick r:id="rId3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29.media.tumblr.com/tumblr_lqgee1v5fj1qaiwhyo2_500.png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images.vogel.de/vogelonline/bdb/732400/732402/26.jpg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5"/>
              </a:rPr>
              <a:t>http://</a:t>
            </a:r>
            <a:r>
              <a:rPr lang="de-DE" sz="1400" dirty="0" smtClean="0">
                <a:hlinkClick r:id="rId5"/>
              </a:rPr>
              <a:t>www.elektroniknet.de/typo3temp/pics/c_54ab7e406b.jpg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6"/>
              </a:rPr>
              <a:t>http://</a:t>
            </a:r>
            <a:r>
              <a:rPr lang="de-DE" sz="1400" dirty="0" smtClean="0">
                <a:hlinkClick r:id="rId6"/>
              </a:rPr>
              <a:t>www.cloud-tresor.de/wp-content/themes/tresor/images/logo_trusted_cloud.jpg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Eckert C. &amp; </a:t>
            </a:r>
            <a:r>
              <a:rPr lang="de-DE" sz="1400" dirty="0" err="1"/>
              <a:t>Fallenbeck</a:t>
            </a:r>
            <a:r>
              <a:rPr lang="de-DE" sz="1400" dirty="0"/>
              <a:t> N. (2015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7"/>
              </a:rPr>
              <a:t>http://</a:t>
            </a:r>
            <a:r>
              <a:rPr lang="de-DE" sz="1400" dirty="0" smtClean="0">
                <a:hlinkClick r:id="rId7"/>
              </a:rPr>
              <a:t>images.vogel.de/vogelonline/bdb/615200/615209/4.jpg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8"/>
              </a:rPr>
              <a:t>http://</a:t>
            </a:r>
            <a:r>
              <a:rPr lang="de-DE" sz="1400" dirty="0" smtClean="0">
                <a:hlinkClick r:id="rId8"/>
              </a:rPr>
              <a:t>30.media.tumblr.com/tumblr_lqgee1v5fj1qaiwhyo1_500.png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>
                <a:hlinkClick r:id="rId9"/>
              </a:rPr>
              <a:t>http://www.cs.berkeley.edu/~</a:t>
            </a:r>
            <a:r>
              <a:rPr lang="de-DE" sz="1400" dirty="0" smtClean="0">
                <a:hlinkClick r:id="rId9"/>
              </a:rPr>
              <a:t>prabal/research/embedded/epic.jpg</a:t>
            </a:r>
            <a:endParaRPr lang="de-DE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 err="1" smtClean="0"/>
              <a:t>Anoop</a:t>
            </a:r>
            <a:r>
              <a:rPr lang="de-DE" sz="1400" dirty="0" smtClean="0"/>
              <a:t> </a:t>
            </a:r>
            <a:r>
              <a:rPr lang="de-DE" sz="1400" dirty="0"/>
              <a:t>MS (2008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sz="1400" dirty="0"/>
              <a:t>MUX-PUF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95758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Hauptgründe für Sicherheitsprobleme </a:t>
            </a:r>
            <a:r>
              <a:rPr lang="de-DE" dirty="0"/>
              <a:t>im </a:t>
            </a:r>
            <a:r>
              <a:rPr lang="de-DE" dirty="0" err="1"/>
              <a:t>IoT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628800"/>
            <a:ext cx="8642350" cy="485296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Unsichere Web 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 </a:t>
            </a:r>
            <a:r>
              <a:rPr lang="de-DE" dirty="0" smtClean="0"/>
              <a:t>Authentifikation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Netzwerk </a:t>
            </a:r>
            <a:r>
              <a:rPr lang="de-DE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</a:t>
            </a:r>
            <a:r>
              <a:rPr lang="de-DE" dirty="0" smtClean="0"/>
              <a:t>Transportverschlüsselung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Datenschutz/ </a:t>
            </a:r>
            <a:r>
              <a:rPr lang="de-DE" dirty="0" smtClean="0"/>
              <a:t>Privatsphäre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Cloud-Schnittstellen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</a:t>
            </a:r>
            <a:r>
              <a:rPr lang="de-DE" dirty="0" smtClean="0"/>
              <a:t>Mobile-Interfaces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Unzureichendes Maß an </a:t>
            </a:r>
            <a:r>
              <a:rPr lang="de-DE" dirty="0" smtClean="0"/>
              <a:t>Sicherheitskonfiguration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Unsichere Software/ </a:t>
            </a:r>
            <a:r>
              <a:rPr lang="de-DE" dirty="0" smtClean="0"/>
              <a:t>Firmware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Mangelnde physikalische Sicherheit</a:t>
            </a:r>
          </a:p>
        </p:txBody>
      </p:sp>
    </p:spTree>
    <p:extLst>
      <p:ext uri="{BB962C8B-B14F-4D97-AF65-F5344CB8AC3E}">
        <p14:creationId xmlns:p14="http://schemas.microsoft.com/office/powerpoint/2010/main" val="391336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1) Unsichere </a:t>
            </a:r>
            <a:r>
              <a:rPr lang="de-DE" dirty="0"/>
              <a:t>Web </a:t>
            </a:r>
            <a:r>
              <a:rPr lang="de-DE" dirty="0" smtClean="0"/>
              <a:t>Interfaces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 </a:t>
            </a:r>
            <a:r>
              <a:rPr lang="de-DE" dirty="0" err="1" smtClean="0"/>
              <a:t>Enumeration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Cross-site </a:t>
            </a:r>
            <a:r>
              <a:rPr lang="de-DE" dirty="0"/>
              <a:t>Scripting (XSS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SQL-</a:t>
            </a:r>
            <a:r>
              <a:rPr lang="de-DE" dirty="0" err="1" smtClean="0"/>
              <a:t>Injection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 Anmeldedaten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r>
              <a:rPr lang="de-DE" b="1" dirty="0" smtClean="0"/>
              <a:t>Sicherheitsmechanismen</a:t>
            </a:r>
            <a:endParaRPr lang="de-DE" b="1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Validierung der Eingaben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Passwort-</a:t>
            </a:r>
            <a:r>
              <a:rPr lang="de-DE" dirty="0" err="1" smtClean="0"/>
              <a:t>Recovery</a:t>
            </a:r>
            <a:r>
              <a:rPr lang="de-DE" dirty="0" smtClean="0"/>
              <a:t>-Mechanismus robust (kein Hinweis auf gültigen Account)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Anmeldedaten nicht offen darlegen (Netzwerkverkehr)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Account-Sperre nach 3-5 falschen Anmeldeversuchen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40768"/>
            <a:ext cx="2880319" cy="21602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7284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2) Unzureichende Authentifikation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412776"/>
            <a:ext cx="8642350" cy="4862513"/>
          </a:xfrm>
        </p:spPr>
        <p:txBody>
          <a:bodyPr/>
          <a:lstStyle/>
          <a:p>
            <a:r>
              <a:rPr lang="de-DE" b="1" dirty="0"/>
              <a:t>Potentielle 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Unzureichende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Schwacher Schutz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Unrechtmäßige Erhöhung von Rechten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Hohe Passwortkomplexität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Verschlüsselung der Anmeldedaten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Zwei-Faktor-Authentifizierung wo möglich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Sichere Passwort-</a:t>
            </a:r>
            <a:r>
              <a:rPr lang="de-DE" dirty="0" err="1" smtClean="0"/>
              <a:t>Recovery</a:t>
            </a:r>
            <a:r>
              <a:rPr lang="de-DE" dirty="0" smtClean="0"/>
              <a:t> 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Public Key </a:t>
            </a:r>
            <a:r>
              <a:rPr lang="de-DE" dirty="0" err="1" smtClean="0"/>
              <a:t>Infrastructur</a:t>
            </a:r>
            <a:r>
              <a:rPr lang="de-DE" dirty="0" smtClean="0"/>
              <a:t> (PKI)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Prüfe Security </a:t>
            </a:r>
            <a:r>
              <a:rPr lang="de-DE" dirty="0" err="1" smtClean="0"/>
              <a:t>Policy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18132"/>
            <a:ext cx="5184576" cy="17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4784"/>
            <a:ext cx="2966255" cy="20234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83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3) Unsichere Netzwerk </a:t>
            </a:r>
            <a:r>
              <a:rPr lang="de-DE" dirty="0"/>
              <a:t>Services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Potentielle </a:t>
            </a:r>
            <a:r>
              <a:rPr lang="de-DE" b="1" dirty="0" smtClean="0"/>
              <a:t>Probleme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Angreifbare Services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Offene Ports als Angriffspunkt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Denial</a:t>
            </a:r>
            <a:r>
              <a:rPr lang="de-DE" dirty="0" smtClean="0"/>
              <a:t>-</a:t>
            </a:r>
            <a:r>
              <a:rPr lang="de-DE" dirty="0" err="1" smtClean="0"/>
              <a:t>of</a:t>
            </a:r>
            <a:r>
              <a:rPr lang="de-DE" dirty="0" smtClean="0"/>
              <a:t>-Service (</a:t>
            </a:r>
            <a:r>
              <a:rPr lang="de-DE" dirty="0" err="1" smtClean="0"/>
              <a:t>DoS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de-DE" dirty="0"/>
          </a:p>
          <a:p>
            <a:r>
              <a:rPr lang="de-DE" b="1" dirty="0"/>
              <a:t>Sicherheitsmechanismen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Transportverschlüsselung (AES, DES</a:t>
            </a:r>
            <a:r>
              <a:rPr lang="de-DE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Nur notwendige Ports offen </a:t>
            </a:r>
            <a:r>
              <a:rPr lang="de-DE" dirty="0" smtClean="0">
                <a:sym typeface="Wingdings" pitchFamily="2" charset="2"/>
              </a:rPr>
              <a:t> Portscanner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Bestimmte Ports und Services sollten nicht über Internet (z.B. </a:t>
            </a:r>
            <a:r>
              <a:rPr lang="en-US" dirty="0"/>
              <a:t>Universal Plug and Play (UPnP</a:t>
            </a:r>
            <a:r>
              <a:rPr lang="en-US" dirty="0" smtClean="0"/>
              <a:t>)) </a:t>
            </a:r>
            <a:r>
              <a:rPr lang="en-US" dirty="0" err="1" smtClean="0"/>
              <a:t>zugänglich</a:t>
            </a:r>
            <a:r>
              <a:rPr lang="en-US" dirty="0" smtClean="0"/>
              <a:t> </a:t>
            </a:r>
            <a:r>
              <a:rPr lang="en-US" dirty="0" err="1" smtClean="0"/>
              <a:t>sein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(PUFS, PKI, …)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 smtClean="0"/>
              <a:t>Aber</a:t>
            </a:r>
            <a:r>
              <a:rPr lang="en-US" b="1" dirty="0" smtClean="0"/>
              <a:t>: </a:t>
            </a:r>
            <a:r>
              <a:rPr lang="de-DE" dirty="0" smtClean="0"/>
              <a:t>Spagat zwischen </a:t>
            </a:r>
            <a:r>
              <a:rPr lang="de-DE" dirty="0"/>
              <a:t>Erreichbarkeit und Angreifbarkeit</a:t>
            </a:r>
            <a:endParaRPr lang="en-US" b="1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66982"/>
            <a:ext cx="3149201" cy="20895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2774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_Standard-Vorlage_B">
  <a:themeElements>
    <a:clrScheme name="FU_Standard-Vorlage_B 1">
      <a:dk1>
        <a:srgbClr val="000000"/>
      </a:dk1>
      <a:lt1>
        <a:srgbClr val="FFFFFF"/>
      </a:lt1>
      <a:dk2>
        <a:srgbClr val="003366"/>
      </a:dk2>
      <a:lt2>
        <a:srgbClr val="808080"/>
      </a:lt2>
      <a:accent1>
        <a:srgbClr val="CCD6E0"/>
      </a:accent1>
      <a:accent2>
        <a:srgbClr val="99CC00"/>
      </a:accent2>
      <a:accent3>
        <a:srgbClr val="FFFFFF"/>
      </a:accent3>
      <a:accent4>
        <a:srgbClr val="000000"/>
      </a:accent4>
      <a:accent5>
        <a:srgbClr val="E2E8ED"/>
      </a:accent5>
      <a:accent6>
        <a:srgbClr val="8AB900"/>
      </a:accent6>
      <a:hlink>
        <a:srgbClr val="0066CC"/>
      </a:hlink>
      <a:folHlink>
        <a:srgbClr val="003366"/>
      </a:folHlink>
    </a:clrScheme>
    <a:fontScheme name="PPT_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_Vorlage 1">
        <a:dk1>
          <a:srgbClr val="333333"/>
        </a:dk1>
        <a:lt1>
          <a:srgbClr val="FFFFFF"/>
        </a:lt1>
        <a:dk2>
          <a:srgbClr val="969696"/>
        </a:dk2>
        <a:lt2>
          <a:srgbClr val="FFFFFF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Vorlage 2">
        <a:dk1>
          <a:srgbClr val="333333"/>
        </a:dk1>
        <a:lt1>
          <a:srgbClr val="FFFFFF"/>
        </a:lt1>
        <a:dk2>
          <a:srgbClr val="969696"/>
        </a:dk2>
        <a:lt2>
          <a:srgbClr val="0066CC"/>
        </a:lt2>
        <a:accent1>
          <a:srgbClr val="BCC7F6"/>
        </a:accent1>
        <a:accent2>
          <a:srgbClr val="86B600"/>
        </a:accent2>
        <a:accent3>
          <a:srgbClr val="FFFFFF"/>
        </a:accent3>
        <a:accent4>
          <a:srgbClr val="2A2A2A"/>
        </a:accent4>
        <a:accent5>
          <a:srgbClr val="DAE0FA"/>
        </a:accent5>
        <a:accent6>
          <a:srgbClr val="79A500"/>
        </a:accent6>
        <a:hlink>
          <a:srgbClr val="003366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U_Standard-Vorlage_B 1">
        <a:dk1>
          <a:srgbClr val="000000"/>
        </a:dk1>
        <a:lt1>
          <a:srgbClr val="FFFFFF"/>
        </a:lt1>
        <a:dk2>
          <a:srgbClr val="003366"/>
        </a:dk2>
        <a:lt2>
          <a:srgbClr val="808080"/>
        </a:lt2>
        <a:accent1>
          <a:srgbClr val="CCD6E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E2E8ED"/>
        </a:accent5>
        <a:accent6>
          <a:srgbClr val="8AB900"/>
        </a:accent6>
        <a:hlink>
          <a:srgbClr val="0066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PowerPoint_Praesentation</Template>
  <TotalTime>0</TotalTime>
  <Words>2504</Words>
  <Application>Microsoft Office PowerPoint</Application>
  <PresentationFormat>Bildschirmpräsentation (4:3)</PresentationFormat>
  <Paragraphs>538</Paragraphs>
  <Slides>52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3" baseType="lpstr">
      <vt:lpstr>FU_Standard-Vorlage_B</vt:lpstr>
      <vt:lpstr>Absicherung des Internets der Dinge</vt:lpstr>
      <vt:lpstr>Überblick</vt:lpstr>
      <vt:lpstr>Was ist das Internet der Dinge (IoT)</vt:lpstr>
      <vt:lpstr>Ssicherheitsstudie von Hewlett-Packard</vt:lpstr>
      <vt:lpstr>Beispiele</vt:lpstr>
      <vt:lpstr>Hauptgründe für Sicherheitsprobleme im IoT</vt:lpstr>
      <vt:lpstr>1) Unsichere Web Interfaces</vt:lpstr>
      <vt:lpstr>2) Unzureichende Authentifikation</vt:lpstr>
      <vt:lpstr>3) Unsichere Netzwerk Services</vt:lpstr>
      <vt:lpstr>4) Mangelnde Transportverschlüsselung </vt:lpstr>
      <vt:lpstr>5) Datenschutz/ Privatsphäre </vt:lpstr>
      <vt:lpstr>6) Unsichere Cloud-Schnittstellen </vt:lpstr>
      <vt:lpstr>7) Unsichere Mobile-Interfaces</vt:lpstr>
      <vt:lpstr>8) Unzureichendes Maß an Sicherheitskonfiguration </vt:lpstr>
      <vt:lpstr>9) Unsichere Software/ Firmware</vt:lpstr>
      <vt:lpstr>10) Mangelnde physikalische Sicherheit</vt:lpstr>
      <vt:lpstr>Smart Home - Anwendungsbereiche</vt:lpstr>
      <vt:lpstr>Sicherheitsrelevanz von Smart Home-Geräten</vt:lpstr>
      <vt:lpstr>Sicherheitsmechanismen im Smart Home</vt:lpstr>
      <vt:lpstr>Sicherheitsmechanismen im Smart Home</vt:lpstr>
      <vt:lpstr>Welche Anwendung findet das IoT im industriellen Bereich?</vt:lpstr>
      <vt:lpstr>IKT-Bereiche in Unternehmen</vt:lpstr>
      <vt:lpstr>Was ist Industrie 4.0?</vt:lpstr>
      <vt:lpstr>Was für Probleme verbergen sich dahinter?</vt:lpstr>
      <vt:lpstr>Was bedeutet dies genau?</vt:lpstr>
      <vt:lpstr>Industrie 4.0 in einem Bild</vt:lpstr>
      <vt:lpstr>Die Cloud</vt:lpstr>
      <vt:lpstr>Cloud-Computing ist in...</vt:lpstr>
      <vt:lpstr>...es gibt aber auch Bedenken</vt:lpstr>
      <vt:lpstr>Die Cloud</vt:lpstr>
      <vt:lpstr>Welche Clouds gibt es?</vt:lpstr>
      <vt:lpstr>Private vs Public Cloud</vt:lpstr>
      <vt:lpstr>Herausforderungen in der Industrie 4.0</vt:lpstr>
      <vt:lpstr>Wir konzentrieren uns auf</vt:lpstr>
      <vt:lpstr>Absicherung der Cloud</vt:lpstr>
      <vt:lpstr>„Trusted Cloud“</vt:lpstr>
      <vt:lpstr>Zugriffsbeschränkungen für Cloud-Dienste</vt:lpstr>
      <vt:lpstr>Attributbasiertes Verschlüsselungssystem</vt:lpstr>
      <vt:lpstr>Suchen nach Daten</vt:lpstr>
      <vt:lpstr>Ohne Cloud Computing kein Industrie 4.0</vt:lpstr>
      <vt:lpstr>PowerPoint-Präsentation</vt:lpstr>
      <vt:lpstr>Komponenten mit beschränkten Ressourcen</vt:lpstr>
      <vt:lpstr>Sicherheit eines solchen Geräts </vt:lpstr>
      <vt:lpstr>Warum muss man das Gerät absichern?</vt:lpstr>
      <vt:lpstr>Physical Unclonable Function</vt:lpstr>
      <vt:lpstr>PUF – Ein Beispiel</vt:lpstr>
      <vt:lpstr>Was bedeutet dies für das Gerät?</vt:lpstr>
      <vt:lpstr>Fazit  </vt:lpstr>
      <vt:lpstr>Quellen</vt:lpstr>
      <vt:lpstr>Quellen</vt:lpstr>
      <vt:lpstr>Quellen – Bilder (1)</vt:lpstr>
      <vt:lpstr>Quellen – Bilder (2)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Absicherung des Internets der Dinge</dc:title>
  <dc:creator>benny</dc:creator>
  <cp:lastModifiedBy>Benny</cp:lastModifiedBy>
  <cp:revision>289</cp:revision>
  <dcterms:created xsi:type="dcterms:W3CDTF">2015-07-17T19:12:02Z</dcterms:created>
  <dcterms:modified xsi:type="dcterms:W3CDTF">2015-07-22T20:14:30Z</dcterms:modified>
</cp:coreProperties>
</file>